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ppt/tags/tag72.xml" ContentType="application/vnd.openxmlformats-officedocument.presentationml.tags+xml"/>
  <Override PartName="/ppt/notesSlides/notesSlide70.xml" ContentType="application/vnd.openxmlformats-officedocument.presentationml.notesSlide+xml"/>
  <Override PartName="/ppt/tags/tag73.xml" ContentType="application/vnd.openxmlformats-officedocument.presentationml.tags+xml"/>
  <Override PartName="/ppt/notesSlides/notesSlide71.xml" ContentType="application/vnd.openxmlformats-officedocument.presentationml.notesSlide+xml"/>
  <Override PartName="/ppt/tags/tag74.xml" ContentType="application/vnd.openxmlformats-officedocument.presentationml.tags+xml"/>
  <Override PartName="/ppt/notesSlides/notesSlide72.xml" ContentType="application/vnd.openxmlformats-officedocument.presentationml.notesSlide+xml"/>
  <Override PartName="/ppt/tags/tag75.xml" ContentType="application/vnd.openxmlformats-officedocument.presentationml.tags+xml"/>
  <Override PartName="/ppt/notesSlides/notesSlide73.xml" ContentType="application/vnd.openxmlformats-officedocument.presentationml.notesSlide+xml"/>
  <Override PartName="/ppt/tags/tag76.xml" ContentType="application/vnd.openxmlformats-officedocument.presentationml.tags+xml"/>
  <Override PartName="/ppt/notesSlides/notesSlide74.xml" ContentType="application/vnd.openxmlformats-officedocument.presentationml.notesSlide+xml"/>
  <Override PartName="/ppt/tags/tag77.xml" ContentType="application/vnd.openxmlformats-officedocument.presentationml.tags+xml"/>
  <Override PartName="/ppt/notesSlides/notesSlide75.xml" ContentType="application/vnd.openxmlformats-officedocument.presentationml.notesSlide+xml"/>
  <Override PartName="/ppt/tags/tag78.xml" ContentType="application/vnd.openxmlformats-officedocument.presentationml.tags+xml"/>
  <Override PartName="/ppt/notesSlides/notesSlide76.xml" ContentType="application/vnd.openxmlformats-officedocument.presentationml.notesSlide+xml"/>
  <Override PartName="/ppt/tags/tag79.xml" ContentType="application/vnd.openxmlformats-officedocument.presentationml.tags+xml"/>
  <Override PartName="/ppt/notesSlides/notesSlide77.xml" ContentType="application/vnd.openxmlformats-officedocument.presentationml.notesSlide+xml"/>
  <Override PartName="/ppt/tags/tag80.xml" ContentType="application/vnd.openxmlformats-officedocument.presentationml.tags+xml"/>
  <Override PartName="/ppt/notesSlides/notesSlide78.xml" ContentType="application/vnd.openxmlformats-officedocument.presentationml.notesSlide+xml"/>
  <Override PartName="/ppt/tags/tag81.xml" ContentType="application/vnd.openxmlformats-officedocument.presentationml.tags+xml"/>
  <Override PartName="/ppt/notesSlides/notesSlide79.xml" ContentType="application/vnd.openxmlformats-officedocument.presentationml.notesSlide+xml"/>
  <Override PartName="/ppt/tags/tag82.xml" ContentType="application/vnd.openxmlformats-officedocument.presentationml.tags+xml"/>
  <Override PartName="/ppt/notesSlides/notesSlide80.xml" ContentType="application/vnd.openxmlformats-officedocument.presentationml.notesSlide+xml"/>
  <Override PartName="/ppt/tags/tag83.xml" ContentType="application/vnd.openxmlformats-officedocument.presentationml.tags+xml"/>
  <Override PartName="/ppt/notesSlides/notesSlide81.xml" ContentType="application/vnd.openxmlformats-officedocument.presentationml.notesSlide+xml"/>
  <Override PartName="/ppt/tags/tag84.xml" ContentType="application/vnd.openxmlformats-officedocument.presentationml.tags+xml"/>
  <Override PartName="/ppt/notesSlides/notesSlide82.xml" ContentType="application/vnd.openxmlformats-officedocument.presentationml.notesSlide+xml"/>
  <Override PartName="/ppt/tags/tag85.xml" ContentType="application/vnd.openxmlformats-officedocument.presentationml.tags+xml"/>
  <Override PartName="/ppt/notesSlides/notesSlide83.xml" ContentType="application/vnd.openxmlformats-officedocument.presentationml.notesSlide+xml"/>
  <Override PartName="/ppt/tags/tag86.xml" ContentType="application/vnd.openxmlformats-officedocument.presentationml.tags+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4236" r:id="rId2"/>
    <p:sldMasterId id="2147484239" r:id="rId3"/>
    <p:sldMasterId id="2147484242" r:id="rId4"/>
    <p:sldMasterId id="2147484245" r:id="rId5"/>
    <p:sldMasterId id="2147484248" r:id="rId6"/>
    <p:sldMasterId id="2147484251" r:id="rId7"/>
  </p:sldMasterIdLst>
  <p:notesMasterIdLst>
    <p:notesMasterId r:id="rId93"/>
  </p:notesMasterIdLst>
  <p:handoutMasterIdLst>
    <p:handoutMasterId r:id="rId94"/>
  </p:handoutMasterIdLst>
  <p:sldIdLst>
    <p:sldId id="764" r:id="rId8"/>
    <p:sldId id="574" r:id="rId9"/>
    <p:sldId id="765" r:id="rId10"/>
    <p:sldId id="575" r:id="rId11"/>
    <p:sldId id="645" r:id="rId12"/>
    <p:sldId id="766" r:id="rId13"/>
    <p:sldId id="723" r:id="rId14"/>
    <p:sldId id="752" r:id="rId15"/>
    <p:sldId id="778" r:id="rId16"/>
    <p:sldId id="644" r:id="rId17"/>
    <p:sldId id="646" r:id="rId18"/>
    <p:sldId id="578" r:id="rId19"/>
    <p:sldId id="579" r:id="rId20"/>
    <p:sldId id="580" r:id="rId21"/>
    <p:sldId id="647" r:id="rId22"/>
    <p:sldId id="583" r:id="rId23"/>
    <p:sldId id="648" r:id="rId24"/>
    <p:sldId id="631" r:id="rId25"/>
    <p:sldId id="767" r:id="rId26"/>
    <p:sldId id="786" r:id="rId27"/>
    <p:sldId id="600" r:id="rId28"/>
    <p:sldId id="787" r:id="rId29"/>
    <p:sldId id="649" r:id="rId30"/>
    <p:sldId id="650" r:id="rId31"/>
    <p:sldId id="651" r:id="rId32"/>
    <p:sldId id="605" r:id="rId33"/>
    <p:sldId id="769" r:id="rId34"/>
    <p:sldId id="760" r:id="rId35"/>
    <p:sldId id="612" r:id="rId36"/>
    <p:sldId id="770" r:id="rId37"/>
    <p:sldId id="615" r:id="rId38"/>
    <p:sldId id="655" r:id="rId39"/>
    <p:sldId id="771" r:id="rId40"/>
    <p:sldId id="798" r:id="rId41"/>
    <p:sldId id="617" r:id="rId42"/>
    <p:sldId id="754" r:id="rId43"/>
    <p:sldId id="660" r:id="rId44"/>
    <p:sldId id="657" r:id="rId45"/>
    <p:sldId id="658" r:id="rId46"/>
    <p:sldId id="659" r:id="rId47"/>
    <p:sldId id="748" r:id="rId48"/>
    <p:sldId id="761" r:id="rId49"/>
    <p:sldId id="746" r:id="rId50"/>
    <p:sldId id="618" r:id="rId51"/>
    <p:sldId id="772" r:id="rId52"/>
    <p:sldId id="755" r:id="rId53"/>
    <p:sldId id="620" r:id="rId54"/>
    <p:sldId id="773" r:id="rId55"/>
    <p:sldId id="622" r:id="rId56"/>
    <p:sldId id="624" r:id="rId57"/>
    <p:sldId id="774" r:id="rId58"/>
    <p:sldId id="662" r:id="rId59"/>
    <p:sldId id="626" r:id="rId60"/>
    <p:sldId id="775" r:id="rId61"/>
    <p:sldId id="664" r:id="rId62"/>
    <p:sldId id="762" r:id="rId63"/>
    <p:sldId id="665" r:id="rId64"/>
    <p:sldId id="776" r:id="rId65"/>
    <p:sldId id="792" r:id="rId66"/>
    <p:sldId id="793" r:id="rId67"/>
    <p:sldId id="794" r:id="rId68"/>
    <p:sldId id="795" r:id="rId69"/>
    <p:sldId id="693" r:id="rId70"/>
    <p:sldId id="678" r:id="rId71"/>
    <p:sldId id="681" r:id="rId72"/>
    <p:sldId id="694" r:id="rId73"/>
    <p:sldId id="757" r:id="rId74"/>
    <p:sldId id="756" r:id="rId75"/>
    <p:sldId id="777" r:id="rId76"/>
    <p:sldId id="785" r:id="rId77"/>
    <p:sldId id="781" r:id="rId78"/>
    <p:sldId id="796" r:id="rId79"/>
    <p:sldId id="797" r:id="rId80"/>
    <p:sldId id="784" r:id="rId81"/>
    <p:sldId id="779" r:id="rId82"/>
    <p:sldId id="630" r:id="rId83"/>
    <p:sldId id="733" r:id="rId84"/>
    <p:sldId id="667" r:id="rId85"/>
    <p:sldId id="712" r:id="rId86"/>
    <p:sldId id="606" r:id="rId87"/>
    <p:sldId id="653" r:id="rId88"/>
    <p:sldId id="628" r:id="rId89"/>
    <p:sldId id="782" r:id="rId90"/>
    <p:sldId id="741" r:id="rId91"/>
    <p:sldId id="799" r:id="rId92"/>
  </p:sldIdLst>
  <p:sldSz cx="9144000" cy="6858000" type="screen4x3"/>
  <p:notesSz cx="6858000" cy="9296400"/>
  <p:custDataLst>
    <p:tags r:id="rId95"/>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521415D9-36F7-43E2-AB2F-B90AF26B5E84}">
      <p14:sectionLst xmlns:p14="http://schemas.microsoft.com/office/powerpoint/2010/main">
        <p14:section name="Election Judge Training" id="{03BAE36C-3085-4547-A079-495888CF954F}">
          <p14:sldIdLst>
            <p14:sldId id="764"/>
          </p14:sldIdLst>
        </p14:section>
        <p14:section name="Agenda" id="{58E85BF4-DB8B-418D-AFBB-3D04A170B8E8}">
          <p14:sldIdLst>
            <p14:sldId id="574"/>
          </p14:sldIdLst>
        </p14:section>
        <p14:section name="Preparing for Election Day" id="{4F572A4B-35F9-4988-A899-055FCE8930C1}">
          <p14:sldIdLst>
            <p14:sldId id="765"/>
            <p14:sldId id="575"/>
            <p14:sldId id="645"/>
          </p14:sldIdLst>
        </p14:section>
        <p14:section name="Opening Duties" id="{5F154D05-F2E7-4EDE-8931-5E6099C34257}">
          <p14:sldIdLst>
            <p14:sldId id="766"/>
            <p14:sldId id="723"/>
            <p14:sldId id="752"/>
            <p14:sldId id="778"/>
            <p14:sldId id="644"/>
            <p14:sldId id="646"/>
            <p14:sldId id="578"/>
            <p14:sldId id="579"/>
            <p14:sldId id="580"/>
            <p14:sldId id="647"/>
            <p14:sldId id="583"/>
            <p14:sldId id="648"/>
            <p14:sldId id="631"/>
          </p14:sldIdLst>
        </p14:section>
        <p14:section name="Election Day Stations &amp; Tasks" id="{9861175C-2DD9-4EE0-8842-959DE5849B8F}">
          <p14:sldIdLst>
            <p14:sldId id="767"/>
            <p14:sldId id="786"/>
            <p14:sldId id="600"/>
            <p14:sldId id="787"/>
            <p14:sldId id="649"/>
            <p14:sldId id="650"/>
            <p14:sldId id="651"/>
            <p14:sldId id="605"/>
            <p14:sldId id="769"/>
            <p14:sldId id="760"/>
            <p14:sldId id="612"/>
            <p14:sldId id="770"/>
            <p14:sldId id="615"/>
            <p14:sldId id="655"/>
            <p14:sldId id="771"/>
            <p14:sldId id="798"/>
            <p14:sldId id="617"/>
            <p14:sldId id="754"/>
            <p14:sldId id="660"/>
            <p14:sldId id="657"/>
            <p14:sldId id="658"/>
            <p14:sldId id="659"/>
            <p14:sldId id="748"/>
            <p14:sldId id="761"/>
            <p14:sldId id="746"/>
            <p14:sldId id="618"/>
            <p14:sldId id="772"/>
            <p14:sldId id="755"/>
            <p14:sldId id="620"/>
            <p14:sldId id="773"/>
            <p14:sldId id="622"/>
            <p14:sldId id="624"/>
            <p14:sldId id="774"/>
            <p14:sldId id="662"/>
            <p14:sldId id="626"/>
          </p14:sldIdLst>
        </p14:section>
        <p14:section name="Polling Place Conduct" id="{7F63B7F0-AE85-4CC3-A41D-8269C21E7BAE}">
          <p14:sldIdLst>
            <p14:sldId id="775"/>
            <p14:sldId id="664"/>
            <p14:sldId id="762"/>
            <p14:sldId id="665"/>
            <p14:sldId id="776"/>
            <p14:sldId id="792"/>
            <p14:sldId id="793"/>
            <p14:sldId id="794"/>
            <p14:sldId id="795"/>
            <p14:sldId id="693"/>
            <p14:sldId id="678"/>
            <p14:sldId id="681"/>
            <p14:sldId id="694"/>
            <p14:sldId id="757"/>
            <p14:sldId id="756"/>
            <p14:sldId id="777"/>
          </p14:sldIdLst>
        </p14:section>
        <p14:section name="Closing the Polls" id="{7F50F866-73A3-428E-8834-33971055A7A5}">
          <p14:sldIdLst>
            <p14:sldId id="785"/>
            <p14:sldId id="781"/>
            <p14:sldId id="796"/>
            <p14:sldId id="797"/>
            <p14:sldId id="784"/>
            <p14:sldId id="779"/>
            <p14:sldId id="630"/>
            <p14:sldId id="733"/>
            <p14:sldId id="667"/>
            <p14:sldId id="712"/>
            <p14:sldId id="606"/>
            <p14:sldId id="653"/>
            <p14:sldId id="628"/>
            <p14:sldId id="782"/>
            <p14:sldId id="741"/>
            <p14:sldId id="7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6" autoAdjust="0"/>
    <p:restoredTop sz="72493" autoAdjust="0"/>
  </p:normalViewPr>
  <p:slideViewPr>
    <p:cSldViewPr>
      <p:cViewPr varScale="1">
        <p:scale>
          <a:sx n="71" d="100"/>
          <a:sy n="71" d="100"/>
        </p:scale>
        <p:origin x="1284" y="96"/>
      </p:cViewPr>
      <p:guideLst>
        <p:guide orient="horz" pos="2160"/>
        <p:guide pos="2880"/>
      </p:guideLst>
    </p:cSldViewPr>
  </p:slideViewPr>
  <p:outlineViewPr>
    <p:cViewPr>
      <p:scale>
        <a:sx n="33" d="100"/>
        <a:sy n="33" d="100"/>
      </p:scale>
      <p:origin x="0" y="-25044"/>
    </p:cViewPr>
  </p:outlineViewPr>
  <p:notesTextViewPr>
    <p:cViewPr>
      <p:scale>
        <a:sx n="100" d="100"/>
        <a:sy n="100" d="100"/>
      </p:scale>
      <p:origin x="0" y="0"/>
    </p:cViewPr>
  </p:notesTextViewPr>
  <p:sorterViewPr>
    <p:cViewPr>
      <p:scale>
        <a:sx n="66" d="100"/>
        <a:sy n="66" d="100"/>
      </p:scale>
      <p:origin x="0" y="187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tags" Target="tags/tag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2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t" anchorCtr="0" compatLnSpc="1">
            <a:prstTxWarp prst="textNoShape">
              <a:avLst/>
            </a:prstTxWarp>
          </a:bodyPr>
          <a:lstStyle>
            <a:lvl1pPr algn="l" defTabSz="919932" eaLnBrk="1" hangingPunct="1">
              <a:defRPr sz="1200">
                <a:latin typeface="Arial" charset="0"/>
              </a:defRPr>
            </a:lvl1pPr>
          </a:lstStyle>
          <a:p>
            <a:pPr>
              <a:defRPr/>
            </a:pPr>
            <a:endParaRPr lang="en-US" dirty="0"/>
          </a:p>
        </p:txBody>
      </p:sp>
      <p:sp>
        <p:nvSpPr>
          <p:cNvPr id="209923" name="Rectangle 3"/>
          <p:cNvSpPr>
            <a:spLocks noGrp="1" noChangeArrowheads="1"/>
          </p:cNvSpPr>
          <p:nvPr>
            <p:ph type="dt" sz="quarter" idx="1"/>
          </p:nvPr>
        </p:nvSpPr>
        <p:spPr bwMode="auto">
          <a:xfrm>
            <a:off x="3885214" y="0"/>
            <a:ext cx="2971227"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t" anchorCtr="0" compatLnSpc="1">
            <a:prstTxWarp prst="textNoShape">
              <a:avLst/>
            </a:prstTxWarp>
          </a:bodyPr>
          <a:lstStyle>
            <a:lvl1pPr algn="r" defTabSz="919932" eaLnBrk="1" hangingPunct="1">
              <a:defRPr sz="1200">
                <a:latin typeface="Arial" charset="0"/>
              </a:defRPr>
            </a:lvl1pPr>
          </a:lstStyle>
          <a:p>
            <a:pPr>
              <a:defRPr/>
            </a:pPr>
            <a:endParaRPr lang="en-US" dirty="0"/>
          </a:p>
        </p:txBody>
      </p:sp>
      <p:sp>
        <p:nvSpPr>
          <p:cNvPr id="209924" name="Rectangle 4"/>
          <p:cNvSpPr>
            <a:spLocks noGrp="1" noChangeArrowheads="1"/>
          </p:cNvSpPr>
          <p:nvPr>
            <p:ph type="ftr" sz="quarter" idx="2"/>
          </p:nvPr>
        </p:nvSpPr>
        <p:spPr bwMode="auto">
          <a:xfrm>
            <a:off x="0" y="8831582"/>
            <a:ext cx="2971228"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b" anchorCtr="0" compatLnSpc="1">
            <a:prstTxWarp prst="textNoShape">
              <a:avLst/>
            </a:prstTxWarp>
          </a:bodyPr>
          <a:lstStyle>
            <a:lvl1pPr algn="l" defTabSz="919932" eaLnBrk="1" hangingPunct="1">
              <a:defRPr sz="1200">
                <a:latin typeface="Arial" charset="0"/>
              </a:defRPr>
            </a:lvl1pPr>
          </a:lstStyle>
          <a:p>
            <a:pPr>
              <a:defRPr/>
            </a:pPr>
            <a:endParaRPr lang="en-US" dirty="0"/>
          </a:p>
        </p:txBody>
      </p:sp>
      <p:sp>
        <p:nvSpPr>
          <p:cNvPr id="209925" name="Rectangle 5"/>
          <p:cNvSpPr>
            <a:spLocks noGrp="1" noChangeArrowheads="1"/>
          </p:cNvSpPr>
          <p:nvPr>
            <p:ph type="sldNum" sz="quarter" idx="3"/>
          </p:nvPr>
        </p:nvSpPr>
        <p:spPr bwMode="auto">
          <a:xfrm>
            <a:off x="3885214" y="8831582"/>
            <a:ext cx="2971227"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b" anchorCtr="0" compatLnSpc="1">
            <a:prstTxWarp prst="textNoShape">
              <a:avLst/>
            </a:prstTxWarp>
          </a:bodyPr>
          <a:lstStyle>
            <a:lvl1pPr algn="r" defTabSz="919163" eaLnBrk="1" hangingPunct="1">
              <a:defRPr sz="1200" smtClean="0">
                <a:latin typeface="Arial" panose="020B0604020202020204" pitchFamily="34" charset="0"/>
              </a:defRPr>
            </a:lvl1pPr>
          </a:lstStyle>
          <a:p>
            <a:pPr>
              <a:defRPr/>
            </a:pPr>
            <a:fld id="{EF2BF89B-2570-4DBA-A8E9-E0A1F8CAD7D0}"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2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t" anchorCtr="0" compatLnSpc="1">
            <a:prstTxWarp prst="textNoShape">
              <a:avLst/>
            </a:prstTxWarp>
          </a:bodyPr>
          <a:lstStyle>
            <a:lvl1pPr algn="l" defTabSz="919932" eaLnBrk="1" hangingPunct="1">
              <a:defRPr sz="1200">
                <a:latin typeface="Arial" charset="0"/>
              </a:defRPr>
            </a:lvl1pPr>
          </a:lstStyle>
          <a:p>
            <a:pPr>
              <a:defRPr/>
            </a:pPr>
            <a:endParaRPr lang="en-US" dirty="0"/>
          </a:p>
        </p:txBody>
      </p:sp>
      <p:sp>
        <p:nvSpPr>
          <p:cNvPr id="13315" name="Rectangle 3"/>
          <p:cNvSpPr>
            <a:spLocks noGrp="1" noChangeArrowheads="1"/>
          </p:cNvSpPr>
          <p:nvPr>
            <p:ph type="dt" idx="1"/>
          </p:nvPr>
        </p:nvSpPr>
        <p:spPr bwMode="auto">
          <a:xfrm>
            <a:off x="3885214" y="0"/>
            <a:ext cx="2971227"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t" anchorCtr="0" compatLnSpc="1">
            <a:prstTxWarp prst="textNoShape">
              <a:avLst/>
            </a:prstTxWarp>
          </a:bodyPr>
          <a:lstStyle>
            <a:lvl1pPr algn="r" defTabSz="919932" eaLnBrk="1" hangingPunct="1">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06488" y="695325"/>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6269" y="4414179"/>
            <a:ext cx="5485464" cy="418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831582"/>
            <a:ext cx="2971228"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b" anchorCtr="0" compatLnSpc="1">
            <a:prstTxWarp prst="textNoShape">
              <a:avLst/>
            </a:prstTxWarp>
          </a:bodyPr>
          <a:lstStyle>
            <a:lvl1pPr algn="l" defTabSz="919932" eaLnBrk="1" hangingPunct="1">
              <a:defRPr sz="1200">
                <a:latin typeface="Arial" charset="0"/>
              </a:defRPr>
            </a:lvl1pPr>
          </a:lstStyle>
          <a:p>
            <a:pPr>
              <a:defRPr/>
            </a:pPr>
            <a:endParaRPr lang="en-US" dirty="0"/>
          </a:p>
        </p:txBody>
      </p:sp>
      <p:sp>
        <p:nvSpPr>
          <p:cNvPr id="13319" name="Rectangle 7"/>
          <p:cNvSpPr>
            <a:spLocks noGrp="1" noChangeArrowheads="1"/>
          </p:cNvSpPr>
          <p:nvPr>
            <p:ph type="sldNum" sz="quarter" idx="5"/>
          </p:nvPr>
        </p:nvSpPr>
        <p:spPr bwMode="auto">
          <a:xfrm>
            <a:off x="3885214" y="8831582"/>
            <a:ext cx="2971227"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89" tIns="46044" rIns="92089" bIns="46044" numCol="1" anchor="b" anchorCtr="0" compatLnSpc="1">
            <a:prstTxWarp prst="textNoShape">
              <a:avLst/>
            </a:prstTxWarp>
          </a:bodyPr>
          <a:lstStyle>
            <a:lvl1pPr algn="r" defTabSz="919163" eaLnBrk="1" hangingPunct="1">
              <a:defRPr sz="1200" smtClean="0">
                <a:latin typeface="Arial" panose="020B0604020202020204" pitchFamily="34" charset="0"/>
              </a:defRPr>
            </a:lvl1pPr>
          </a:lstStyle>
          <a:p>
            <a:pPr>
              <a:defRPr/>
            </a:pPr>
            <a:fld id="{D5B9B140-FF0A-4150-BD97-B3BBE90051A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revisor.leg.state.mn.us/rules/?id=8200.380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revisor.mn.gov/statutes/?id=204C.06"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dhs.wisconsin.gov/obvi/adjustment/dos-donts.ht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1</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9313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dirty="0">
                <a:latin typeface="Arial" panose="020B0604020202020204" pitchFamily="34" charset="0"/>
              </a:rPr>
              <a:t>Every polling place has a head judge and, sometimes, an assistant head judge, who are</a:t>
            </a:r>
            <a:r>
              <a:rPr lang="en-US" altLang="en-US" baseline="0" dirty="0">
                <a:latin typeface="Arial" panose="020B0604020202020204" pitchFamily="34" charset="0"/>
              </a:rPr>
              <a:t> seasoned judges with additional training. Their number one job, is to support their team. Your head and assistant head judges are a resource for you to use throughout Election Day.</a:t>
            </a:r>
          </a:p>
          <a:p>
            <a:endParaRPr lang="en-US" altLang="en-US" baseline="0" dirty="0">
              <a:latin typeface="Arial" panose="020B0604020202020204" pitchFamily="34" charset="0"/>
            </a:endParaRPr>
          </a:p>
          <a:p>
            <a:r>
              <a:rPr lang="en-US" altLang="en-US" baseline="0" dirty="0">
                <a:latin typeface="Arial" panose="020B0604020202020204" pitchFamily="34" charset="0"/>
              </a:rPr>
              <a:t>The greeter judge stands near the entrance, to welcome voters and manage the lines. The greeter judge also has the tools necessary to check to see if a voter is in the correct precinct, or to see if they are pre-registered. </a:t>
            </a:r>
          </a:p>
          <a:p>
            <a:endParaRPr lang="en-US" altLang="en-US" baseline="0" dirty="0">
              <a:latin typeface="Arial" panose="020B0604020202020204" pitchFamily="34" charset="0"/>
            </a:endParaRPr>
          </a:p>
          <a:p>
            <a:r>
              <a:rPr lang="en-US" altLang="en-US" baseline="0" dirty="0">
                <a:latin typeface="Arial" panose="020B0604020202020204" pitchFamily="34" charset="0"/>
              </a:rPr>
              <a:t>The roster judge checks in pre-registered voters, and the registration judge helps voters to register on Election Day</a:t>
            </a:r>
          </a:p>
          <a:p>
            <a:endParaRPr lang="en-US" altLang="en-US" baseline="0" dirty="0">
              <a:latin typeface="Arial" panose="020B0604020202020204" pitchFamily="34" charset="0"/>
            </a:endParaRPr>
          </a:p>
          <a:p>
            <a:r>
              <a:rPr lang="en-US" altLang="en-US" baseline="0" dirty="0">
                <a:latin typeface="Arial" panose="020B0604020202020204" pitchFamily="34" charset="0"/>
              </a:rPr>
              <a:t>The demonstration judge gives an overview of the ballot and how to properly mark it, the ballot judge tracks voter receipts and hands out ballots</a:t>
            </a:r>
          </a:p>
          <a:p>
            <a:endParaRPr lang="en-US" altLang="en-US" baseline="0" dirty="0">
              <a:latin typeface="Arial" panose="020B0604020202020204" pitchFamily="34" charset="0"/>
            </a:endParaRPr>
          </a:p>
          <a:p>
            <a:r>
              <a:rPr lang="en-US" altLang="en-US" baseline="0" dirty="0">
                <a:latin typeface="Arial" panose="020B0604020202020204" pitchFamily="34" charset="0"/>
              </a:rPr>
              <a:t>The ballot counter judge helps voters when the error screen on the ballot tabulator pops up, and hands out ‘I Voted’ stickers! </a:t>
            </a:r>
          </a:p>
          <a:p>
            <a:endParaRPr lang="en-US" altLang="en-US" baseline="0" dirty="0">
              <a:latin typeface="Arial" panose="020B0604020202020204" pitchFamily="34" charset="0"/>
            </a:endParaRPr>
          </a:p>
          <a:p>
            <a:r>
              <a:rPr lang="en-US" altLang="en-US" baseline="0" dirty="0">
                <a:latin typeface="Arial" panose="020B0604020202020204" pitchFamily="34" charset="0"/>
              </a:rPr>
              <a:t>There are also student judges, these are 16 – 17-year-old high school students who can do all the same activities as other judges, except for party balance activities. Because they are not yet 18, they can’t yet formerly affiliate with a political party. </a:t>
            </a:r>
            <a:endParaRPr lang="en-US" altLang="en-US" dirty="0">
              <a:latin typeface="Arial" panose="020B0604020202020204" pitchFamily="34" charset="0"/>
            </a:endParaRPr>
          </a:p>
        </p:txBody>
      </p:sp>
      <p:sp>
        <p:nvSpPr>
          <p:cNvPr id="66564"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85ED37F2-0639-462E-8B11-172886A8B824}" type="slidenum">
              <a:rPr lang="en-US" altLang="en-US">
                <a:latin typeface="Arial" panose="020B0604020202020204" pitchFamily="34" charset="0"/>
              </a:rPr>
              <a:pPr/>
              <a:t>10</a:t>
            </a:fld>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dirty="0">
                <a:latin typeface="Arial" panose="020B0604020202020204" pitchFamily="34" charset="0"/>
              </a:rPr>
              <a:t>Here is</a:t>
            </a:r>
            <a:r>
              <a:rPr lang="en-US" altLang="en-US" baseline="0" dirty="0">
                <a:latin typeface="Arial" panose="020B0604020202020204" pitchFamily="34" charset="0"/>
              </a:rPr>
              <a:t> a typical polling place layout, </a:t>
            </a:r>
          </a:p>
          <a:p>
            <a:r>
              <a:rPr lang="en-US" altLang="en-US" dirty="0">
                <a:latin typeface="Arial" panose="020B0604020202020204" pitchFamily="34" charset="0"/>
              </a:rPr>
              <a:t>On</a:t>
            </a:r>
            <a:r>
              <a:rPr lang="en-US" altLang="en-US" baseline="0" dirty="0">
                <a:latin typeface="Arial" panose="020B0604020202020204" pitchFamily="34" charset="0"/>
              </a:rPr>
              <a:t> Election Day, k</a:t>
            </a:r>
            <a:r>
              <a:rPr lang="en-US" altLang="en-US" dirty="0">
                <a:latin typeface="Arial" panose="020B0604020202020204" pitchFamily="34" charset="0"/>
              </a:rPr>
              <a:t>eep in mind:</a:t>
            </a:r>
          </a:p>
          <a:p>
            <a:r>
              <a:rPr lang="en-US" altLang="en-US" dirty="0">
                <a:latin typeface="Arial" panose="020B0604020202020204" pitchFamily="34" charset="0"/>
              </a:rPr>
              <a:t>Location of power sources/outlets</a:t>
            </a:r>
          </a:p>
          <a:p>
            <a:r>
              <a:rPr lang="en-US" altLang="en-US" dirty="0">
                <a:latin typeface="Arial" panose="020B0604020202020204" pitchFamily="34" charset="0"/>
              </a:rPr>
              <a:t>Accessibility – where are our directional</a:t>
            </a:r>
            <a:r>
              <a:rPr lang="en-US" altLang="en-US" baseline="0" dirty="0">
                <a:latin typeface="Arial" panose="020B0604020202020204" pitchFamily="34" charset="0"/>
              </a:rPr>
              <a:t> signs placed? Where are our accessibility signs placed?</a:t>
            </a:r>
            <a:endParaRPr lang="en-US" altLang="en-US" dirty="0">
              <a:latin typeface="Arial" panose="020B0604020202020204" pitchFamily="34" charset="0"/>
            </a:endParaRPr>
          </a:p>
          <a:p>
            <a:r>
              <a:rPr lang="en-US" altLang="en-US" dirty="0">
                <a:latin typeface="Arial" panose="020B0604020202020204" pitchFamily="34" charset="0"/>
              </a:rPr>
              <a:t>This may look different with</a:t>
            </a:r>
            <a:r>
              <a:rPr lang="en-US" altLang="en-US" baseline="0" dirty="0">
                <a:latin typeface="Arial" panose="020B0604020202020204" pitchFamily="34" charset="0"/>
              </a:rPr>
              <a:t> poll books – where can you safely set up your modem?</a:t>
            </a:r>
          </a:p>
          <a:p>
            <a:r>
              <a:rPr lang="en-US" altLang="en-US" baseline="0" dirty="0">
                <a:latin typeface="Arial" panose="020B0604020202020204" pitchFamily="34" charset="0"/>
              </a:rPr>
              <a:t>Consider having an overflow voting table </a:t>
            </a:r>
          </a:p>
          <a:p>
            <a:r>
              <a:rPr lang="en-US" altLang="en-US" baseline="0" dirty="0">
                <a:latin typeface="Arial" panose="020B0604020202020204" pitchFamily="34" charset="0"/>
              </a:rPr>
              <a:t>Are there chairs available for voters waiting in line?</a:t>
            </a:r>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FFA53B05-D760-4305-A106-B6E186840A55}" type="slidenum">
              <a:rPr lang="en-US" altLang="en-US">
                <a:latin typeface="Arial" panose="020B0604020202020204" pitchFamily="34" charset="0"/>
              </a:rPr>
              <a:pPr/>
              <a:t>11</a:t>
            </a:fld>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480338FD-2B05-4924-B055-BA6DFC757D15}" type="slidenum">
              <a:rPr lang="en-US" altLang="en-US">
                <a:latin typeface="Arial" panose="020B0604020202020204" pitchFamily="34" charset="0"/>
              </a:rPr>
              <a:pPr/>
              <a:t>12</a:t>
            </a:fld>
            <a:endParaRPr lang="en-US" altLang="en-US" dirty="0">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3984" y="4414179"/>
            <a:ext cx="5030032" cy="4184993"/>
          </a:xfrm>
          <a:noFill/>
        </p:spPr>
        <p:txBody>
          <a:bodyPr/>
          <a:lstStyle/>
          <a:p>
            <a:r>
              <a:rPr lang="en-US" altLang="en-US" dirty="0">
                <a:latin typeface="Arial" panose="020B0604020202020204" pitchFamily="34" charset="0"/>
              </a:rPr>
              <a:t>Each polling place is</a:t>
            </a:r>
            <a:r>
              <a:rPr lang="en-US" altLang="en-US" baseline="0" dirty="0">
                <a:latin typeface="Arial" panose="020B0604020202020204" pitchFamily="34" charset="0"/>
              </a:rPr>
              <a:t> different, here are some questions to ask yourself during set up in the morning to make sure that your polling place is as accessible as it can be.</a:t>
            </a:r>
          </a:p>
          <a:p>
            <a:endParaRPr lang="en-US" altLang="en-US" baseline="0" dirty="0">
              <a:latin typeface="Arial" panose="020B0604020202020204" pitchFamily="34" charset="0"/>
            </a:endParaRPr>
          </a:p>
          <a:p>
            <a:r>
              <a:rPr lang="en-US" altLang="en-US" baseline="0" dirty="0">
                <a:latin typeface="Arial" panose="020B0604020202020204" pitchFamily="34" charset="0"/>
              </a:rPr>
              <a:t>Identify additional stable, flat surfaces (built in counter tops, additional tables, etc.) for voters to use if all voting booths are in use. Voters are not required to use a voting booth to vote. They can be given the option of other stable, flat surfaces within the polling place. It is the voter’s choice if they wish to wait for a voting booth.</a:t>
            </a:r>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AD153D23-1E41-49D2-9403-8226F1BD0DDA}" type="slidenum">
              <a:rPr lang="en-US" altLang="en-US">
                <a:latin typeface="Arial" panose="020B0604020202020204" pitchFamily="34" charset="0"/>
              </a:rPr>
              <a:pPr/>
              <a:t>13</a:t>
            </a:fld>
            <a:endParaRPr lang="en-US" altLang="en-US" dirty="0">
              <a:latin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3984" y="4414179"/>
            <a:ext cx="5030032" cy="4184993"/>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39A442FA-0DCE-4B7C-9B7E-F6210E58F1A1}" type="slidenum">
              <a:rPr lang="en-US" altLang="en-US">
                <a:latin typeface="Arial" panose="020B0604020202020204" pitchFamily="34" charset="0"/>
              </a:rPr>
              <a:pPr/>
              <a:t>14</a:t>
            </a:fld>
            <a:endParaRPr lang="en-US" altLang="en-US" dirty="0">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3984" y="4414179"/>
            <a:ext cx="5030032" cy="4184993"/>
          </a:xfrm>
          <a:noFill/>
        </p:spPr>
        <p:txBody>
          <a:bodyPr/>
          <a:lstStyle/>
          <a:p>
            <a:r>
              <a:rPr lang="en-US" altLang="en-US" dirty="0">
                <a:latin typeface="Arial" panose="020B0604020202020204" pitchFamily="34" charset="0"/>
              </a:rPr>
              <a:t>There are many signs that need to be posted in the polling place, both informative</a:t>
            </a:r>
            <a:r>
              <a:rPr lang="en-US" altLang="en-US" baseline="0" dirty="0">
                <a:latin typeface="Arial" panose="020B0604020202020204" pitchFamily="34" charset="0"/>
              </a:rPr>
              <a:t> and directional. During morning set up, the head judge will assign at least one judge to put up their signs and posters in the polling place room, the building, and outside. Treat all signs as if they are required to be posted, because most of them are. </a:t>
            </a:r>
          </a:p>
          <a:p>
            <a:endParaRPr lang="en-US" altLang="en-US" baseline="0" dirty="0">
              <a:latin typeface="Arial" panose="020B0604020202020204" pitchFamily="34" charset="0"/>
            </a:endParaRPr>
          </a:p>
          <a:p>
            <a:r>
              <a:rPr lang="en-US" altLang="en-US" baseline="0" dirty="0">
                <a:latin typeface="Arial" panose="020B0604020202020204" pitchFamily="34" charset="0"/>
              </a:rPr>
              <a:t>Head judges, please give your polling place a walk through before open to make sure that accessible parking spaces, routes, and directional signs are properly posted. </a:t>
            </a:r>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An assistive voting device or ballot marking</a:t>
            </a:r>
            <a:r>
              <a:rPr lang="en-US" altLang="en-US" baseline="0" dirty="0">
                <a:latin typeface="Arial" panose="020B0604020202020204" pitchFamily="34" charset="0"/>
              </a:rPr>
              <a:t> machine, allows for a voter to mark their ballot with either the touch screen (which can also be turned off for privacy) or buttons, which have braille on them. Through headphones, the machine can also read the ballot to the voter and tell them which choices they are marking as they vote.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We want to afford voters using the assistive ballot making</a:t>
            </a:r>
            <a:r>
              <a:rPr lang="en-US" altLang="en-US" baseline="0" dirty="0">
                <a:latin typeface="Arial" panose="020B0604020202020204" pitchFamily="34" charset="0"/>
              </a:rPr>
              <a:t> device the same access and right to privacy as a voters completing their ballots in voting booths. When setting up the ballot marking device, keep in mind that it needs to be accessible for a voter using a wheelchair, but also the screen which shows the ballot’s contests and the voter’s choices must be turned away from the main flow of traffic through the polling place.</a:t>
            </a:r>
          </a:p>
          <a:p>
            <a:endParaRPr lang="en-US" altLang="en-US" baseline="0" dirty="0">
              <a:latin typeface="Arial" panose="020B0604020202020204" pitchFamily="34" charset="0"/>
            </a:endParaRPr>
          </a:p>
          <a:p>
            <a:pPr marL="274320" indent="-274320" eaLnBrk="1" fontAlgn="auto" hangingPunct="1">
              <a:spcAft>
                <a:spcPts val="0"/>
              </a:spcAft>
              <a:buFont typeface="Wingdings 2"/>
              <a:buChar char=""/>
              <a:defRPr/>
            </a:pPr>
            <a:r>
              <a:rPr lang="en-US" dirty="0"/>
              <a:t>Provides privacy and independence to voters who cannot, or choose not, to vote using a pen </a:t>
            </a:r>
          </a:p>
          <a:p>
            <a:pPr marL="274320" indent="-274320" eaLnBrk="1" fontAlgn="auto" hangingPunct="1">
              <a:spcAft>
                <a:spcPts val="0"/>
              </a:spcAft>
              <a:buFont typeface="Wingdings 2"/>
              <a:buChar char=""/>
              <a:defRPr/>
            </a:pPr>
            <a:r>
              <a:rPr lang="en-US" dirty="0"/>
              <a:t>Displays the ballot in large print or with a high-contrast background</a:t>
            </a:r>
          </a:p>
          <a:p>
            <a:pPr marL="274320" indent="-274320" eaLnBrk="1" fontAlgn="auto" hangingPunct="1">
              <a:spcAft>
                <a:spcPts val="0"/>
              </a:spcAft>
              <a:buFont typeface="Wingdings 2"/>
              <a:buChar char=""/>
              <a:defRPr/>
            </a:pPr>
            <a:r>
              <a:rPr lang="en-US" dirty="0"/>
              <a:t>Can read the ballot to the voter through headphones</a:t>
            </a:r>
          </a:p>
          <a:p>
            <a:pPr marL="274320" indent="-274320" eaLnBrk="1" fontAlgn="auto" hangingPunct="1">
              <a:spcAft>
                <a:spcPts val="0"/>
              </a:spcAft>
              <a:buFont typeface="Wingdings 2"/>
              <a:buChar char=""/>
              <a:defRPr/>
            </a:pPr>
            <a:r>
              <a:rPr lang="en-US" dirty="0"/>
              <a:t>Allows voter to select candidates with a keypad, touchscreen (if applicable), or sip-and-puff device</a:t>
            </a:r>
          </a:p>
          <a:p>
            <a:pPr marL="274320" indent="-274320" eaLnBrk="1" fontAlgn="auto" hangingPunct="1">
              <a:spcAft>
                <a:spcPts val="0"/>
              </a:spcAft>
              <a:buFont typeface="Wingdings 2"/>
              <a:buChar char=""/>
              <a:defRPr/>
            </a:pPr>
            <a:r>
              <a:rPr lang="en-US" dirty="0"/>
              <a:t>Try using it to mark your own ballot to familiarize yourself with the system</a:t>
            </a:r>
          </a:p>
          <a:p>
            <a:endParaRPr lang="en-US" altLang="en-US" dirty="0">
              <a:latin typeface="Arial" panose="020B0604020202020204" pitchFamily="34" charset="0"/>
            </a:endParaRPr>
          </a:p>
        </p:txBody>
      </p:sp>
      <p:sp>
        <p:nvSpPr>
          <p:cNvPr id="95236"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1494BF41-4875-4FDB-A2EB-9E0E9036BD2B}" type="slidenum">
              <a:rPr lang="en-US" altLang="en-US">
                <a:latin typeface="Arial" panose="020B0604020202020204" pitchFamily="34" charset="0"/>
              </a:rPr>
              <a:pPr/>
              <a:t>15</a:t>
            </a:fld>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16</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3984" y="4414179"/>
            <a:ext cx="5030032" cy="4184993"/>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The ballot counter counts and secures voter’s ballots. It will let the voter and ballot tabulator</a:t>
            </a:r>
            <a:r>
              <a:rPr lang="en-US" altLang="en-US" baseline="0" dirty="0">
                <a:latin typeface="Arial" panose="020B0604020202020204" pitchFamily="34" charset="0"/>
              </a:rPr>
              <a:t> judge know if a vote was counted without issue, or if there was an error in reading the ballot. A typical error message may read that the voter voted for too many candidates in one contest, that the ballot is blank, or that they cross-party voted in a partisan primary election. </a:t>
            </a:r>
            <a:endParaRPr lang="en-US" altLang="en-US" dirty="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The ballot counter is set up by the head and assistant head judge. They verify</a:t>
            </a:r>
            <a:r>
              <a:rPr lang="en-US" altLang="en-US" baseline="0" dirty="0">
                <a:latin typeface="Arial" panose="020B0604020202020204" pitchFamily="34" charset="0"/>
              </a:rPr>
              <a:t> that the machine has zero votes on it, and that is prepared to count the ballots accurately by checking the ‘zero tape’ against a ballot to see that the offices and candidates are displayed in the same order.</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If ballot counter is not functioning properly, use auxiliary slot on ballot box and contact official</a:t>
            </a:r>
          </a:p>
          <a:p>
            <a:pPr eaLnBrk="1" hangingPunct="1"/>
            <a:endParaRPr lang="en-US"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Your HEJ will</a:t>
            </a:r>
            <a:r>
              <a:rPr lang="en-US" altLang="en-US" baseline="0" dirty="0">
                <a:latin typeface="Arial" panose="020B0604020202020204" pitchFamily="34" charset="0"/>
              </a:rPr>
              <a:t> advise you on how many packets of ballots to open in the morning. The Ballot Tracking Form (or something similar) is used to record how many ballots are prepared at the end of the day, to verify that you received the correct number of ballots in the morning, and to record how many blank ballots you have left at the end of the day.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rPr>
              <a:t>But why wouldn’t you want to just open all the packets and get ballot preparation out of the way?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Arial" panose="020B0604020202020204" pitchFamily="34" charset="0"/>
              </a:rPr>
              <a:t>Because at the end of the night you need to provide the total number of blank ballots in your precinct. So, if you leave ballots in their shrink-wrapped packs until you need them, you can count how many packets you have left instead of how many individual blank ballots are in your precinct. </a:t>
            </a:r>
            <a:endParaRPr lang="en-US" altLang="en-US" dirty="0">
              <a:latin typeface="Arial" panose="020B0604020202020204" pitchFamily="34" charset="0"/>
            </a:endParaRPr>
          </a:p>
        </p:txBody>
      </p:sp>
      <p:sp>
        <p:nvSpPr>
          <p:cNvPr id="101380"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F200B250-9BC5-462E-9434-D39D80CD48D5}" type="slidenum">
              <a:rPr lang="en-US" altLang="en-US">
                <a:latin typeface="Arial" panose="020B0604020202020204" pitchFamily="34" charset="0"/>
              </a:rPr>
              <a:pPr/>
              <a:t>17</a:t>
            </a:fld>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A90EC5E9-F098-4C51-B257-4CD319988D45}" type="slidenum">
              <a:rPr lang="en-US" altLang="en-US">
                <a:latin typeface="Arial" panose="020B0604020202020204" pitchFamily="34" charset="0"/>
              </a:rPr>
              <a:pPr/>
              <a:t>18</a:t>
            </a:fld>
            <a:endParaRPr lang="en-US" altLang="en-US" dirty="0">
              <a:latin typeface="Arial" panose="020B0604020202020204" pitchFamily="34"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xfrm>
            <a:off x="913984" y="4414179"/>
            <a:ext cx="5030032" cy="4184993"/>
          </a:xfrm>
          <a:noFill/>
        </p:spPr>
        <p:txBody>
          <a:bodyPr/>
          <a:lstStyle/>
          <a:p>
            <a:pPr marL="0" marR="0" lvl="0" indent="0" algn="l" defTabSz="914400" rtl="0" eaLnBrk="1" fontAlgn="auto" latinLnBrk="0" hangingPunct="1">
              <a:lnSpc>
                <a:spcPct val="100000"/>
              </a:lnSpc>
              <a:spcBef>
                <a:spcPct val="30000"/>
              </a:spcBef>
              <a:spcAft>
                <a:spcPts val="0"/>
              </a:spcAft>
              <a:buClrTx/>
              <a:buSzTx/>
              <a:buFont typeface="Wingdings 2"/>
              <a:buNone/>
              <a:tabLst/>
              <a:defRPr/>
            </a:pPr>
            <a:r>
              <a:rPr lang="en-US" altLang="en-US" sz="1200" dirty="0"/>
              <a:t>Before diving into</a:t>
            </a:r>
            <a:r>
              <a:rPr lang="en-US" altLang="en-US" sz="1200" baseline="0" dirty="0"/>
              <a:t> the duties and processes that take place at each station, I want you to be aware of two things which come in to play often: the Incident Log, and party balance activities. We will be referring to both throughout the training, so allow me to clarify what they are now:</a:t>
            </a:r>
            <a:endParaRPr lang="en-US" altLang="en-US" sz="1200" dirty="0"/>
          </a:p>
          <a:p>
            <a:pPr marL="0" marR="0" lvl="0" indent="0" algn="l" defTabSz="914400" rtl="0" eaLnBrk="1" fontAlgn="auto" latinLnBrk="0" hangingPunct="1">
              <a:lnSpc>
                <a:spcPct val="100000"/>
              </a:lnSpc>
              <a:spcBef>
                <a:spcPct val="30000"/>
              </a:spcBef>
              <a:spcAft>
                <a:spcPts val="0"/>
              </a:spcAft>
              <a:buClrTx/>
              <a:buSzTx/>
              <a:buFont typeface="Wingdings 2"/>
              <a:buNone/>
              <a:tabLst/>
              <a:defRPr/>
            </a:pPr>
            <a:endParaRPr lang="en-US" altLang="en-US" sz="1200" dirty="0"/>
          </a:p>
          <a:p>
            <a:pPr marL="0" marR="0" lvl="0" indent="0" algn="l" defTabSz="914400" rtl="0" eaLnBrk="1" fontAlgn="auto" latinLnBrk="0" hangingPunct="1">
              <a:lnSpc>
                <a:spcPct val="100000"/>
              </a:lnSpc>
              <a:spcBef>
                <a:spcPct val="30000"/>
              </a:spcBef>
              <a:spcAft>
                <a:spcPts val="0"/>
              </a:spcAft>
              <a:buClrTx/>
              <a:buSzTx/>
              <a:buFont typeface="Wingdings 2"/>
              <a:buNone/>
              <a:tabLst/>
              <a:defRPr/>
            </a:pPr>
            <a:r>
              <a:rPr lang="en-US" altLang="en-US" sz="1200" dirty="0"/>
              <a:t>The Incident Log:</a:t>
            </a:r>
          </a:p>
          <a:p>
            <a:pPr marL="274320" marR="0" lvl="0" indent="-274320" algn="l" defTabSz="914400" rtl="0" eaLnBrk="1" fontAlgn="auto" latinLnBrk="0" hangingPunct="1">
              <a:lnSpc>
                <a:spcPct val="100000"/>
              </a:lnSpc>
              <a:spcBef>
                <a:spcPct val="30000"/>
              </a:spcBef>
              <a:spcAft>
                <a:spcPts val="0"/>
              </a:spcAft>
              <a:buClrTx/>
              <a:buSzTx/>
              <a:buFont typeface="Wingdings 2"/>
              <a:buChar char=""/>
              <a:tabLst/>
              <a:defRPr/>
            </a:pPr>
            <a:r>
              <a:rPr lang="en-US" altLang="en-US" sz="1200" dirty="0"/>
              <a:t>Typically maintained by head judges, the Incident Log lets official know what occurred in the precinct</a:t>
            </a:r>
          </a:p>
          <a:p>
            <a:pPr marL="274320" indent="-274320" eaLnBrk="1" fontAlgn="auto" hangingPunct="1">
              <a:spcAft>
                <a:spcPts val="0"/>
              </a:spcAft>
              <a:buFont typeface="Wingdings 2"/>
              <a:buChar char=""/>
              <a:defRPr/>
            </a:pPr>
            <a:r>
              <a:rPr lang="en-US" altLang="en-US" sz="1200" dirty="0"/>
              <a:t>Record how problems were resolved</a:t>
            </a:r>
          </a:p>
          <a:p>
            <a:pPr marL="274320" indent="-274320" eaLnBrk="1" fontAlgn="auto" hangingPunct="1">
              <a:spcAft>
                <a:spcPts val="0"/>
              </a:spcAft>
              <a:buFont typeface="Wingdings 2"/>
              <a:buChar char=""/>
              <a:defRPr/>
            </a:pPr>
            <a:r>
              <a:rPr lang="en-US" altLang="en-US" sz="1200" dirty="0"/>
              <a:t>Returned to clerk with precinct supplies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Party Balance:</a:t>
            </a:r>
          </a:p>
          <a:p>
            <a:pPr marL="171450" indent="-171450" eaLnBrk="1" hangingPunct="1">
              <a:buFont typeface="Arial" panose="020B0604020202020204" pitchFamily="34" charset="0"/>
              <a:buChar char="•"/>
            </a:pPr>
            <a:r>
              <a:rPr lang="en-US" altLang="en-US" dirty="0">
                <a:latin typeface="Arial" panose="020B0604020202020204" pitchFamily="34" charset="0"/>
              </a:rPr>
              <a:t>The head judge is</a:t>
            </a:r>
            <a:r>
              <a:rPr lang="en-US" altLang="en-US" baseline="0" dirty="0">
                <a:latin typeface="Arial" panose="020B0604020202020204" pitchFamily="34" charset="0"/>
              </a:rPr>
              <a:t> provided with the party affiliation of the judges on their team, and will assign judges to work with either their self or others to complete party balance activities, such as:</a:t>
            </a:r>
          </a:p>
          <a:p>
            <a:pPr marL="628650" lvl="1" indent="-171450" eaLnBrk="1" hangingPunct="1">
              <a:buFont typeface="Arial" panose="020B0604020202020204" pitchFamily="34" charset="0"/>
              <a:buChar char="•"/>
            </a:pPr>
            <a:r>
              <a:rPr lang="en-US" altLang="en-US" baseline="0" dirty="0">
                <a:latin typeface="Arial" panose="020B0604020202020204" pitchFamily="34" charset="0"/>
              </a:rPr>
              <a:t>Assisting a voter with marking their ballot, or explaining a ballot marking error</a:t>
            </a:r>
          </a:p>
          <a:p>
            <a:pPr marL="628650" lvl="1" indent="-171450" eaLnBrk="1" hangingPunct="1">
              <a:buFont typeface="Arial" panose="020B0604020202020204" pitchFamily="34" charset="0"/>
              <a:buChar char="•"/>
            </a:pPr>
            <a:r>
              <a:rPr lang="en-US" altLang="en-US" baseline="0" dirty="0">
                <a:latin typeface="Arial" panose="020B0604020202020204" pitchFamily="34" charset="0"/>
              </a:rPr>
              <a:t>Curbside voting</a:t>
            </a:r>
          </a:p>
          <a:p>
            <a:pPr marL="628650" lvl="1" indent="-171450" eaLnBrk="1" hangingPunct="1">
              <a:buFont typeface="Arial" panose="020B0604020202020204" pitchFamily="34" charset="0"/>
              <a:buChar char="•"/>
            </a:pPr>
            <a:r>
              <a:rPr lang="en-US" altLang="en-US" baseline="0" dirty="0">
                <a:latin typeface="Arial" panose="020B0604020202020204" pitchFamily="34" charset="0"/>
              </a:rPr>
              <a:t>Opening the auxiliary compartment or the ballot box on the ballot tabulator during voting hours</a:t>
            </a:r>
          </a:p>
          <a:p>
            <a:pPr marL="628650" lvl="1" indent="-171450" eaLnBrk="1" hangingPunct="1">
              <a:buFont typeface="Arial" panose="020B0604020202020204" pitchFamily="34" charset="0"/>
              <a:buChar char="•"/>
            </a:pPr>
            <a:r>
              <a:rPr lang="en-US" altLang="en-US" baseline="0" dirty="0">
                <a:latin typeface="Arial" panose="020B0604020202020204" pitchFamily="34" charset="0"/>
              </a:rPr>
              <a:t>Duplicating ballots</a:t>
            </a:r>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19</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Throughout the day, you will work with</a:t>
            </a:r>
            <a:r>
              <a:rPr lang="en-US" altLang="en-US" baseline="0" dirty="0">
                <a:latin typeface="Arial" panose="020B0604020202020204" pitchFamily="34" charset="0"/>
              </a:rPr>
              <a:t> your head judge to </a:t>
            </a:r>
            <a:r>
              <a:rPr lang="en-US" altLang="en-US" dirty="0">
                <a:latin typeface="Arial" panose="020B0604020202020204" pitchFamily="34" charset="0"/>
              </a:rPr>
              <a:t>rotate between stations and duties. </a:t>
            </a:r>
          </a:p>
        </p:txBody>
      </p:sp>
    </p:spTree>
    <p:extLst>
      <p:ext uri="{BB962C8B-B14F-4D97-AF65-F5344CB8AC3E}">
        <p14:creationId xmlns:p14="http://schemas.microsoft.com/office/powerpoint/2010/main" val="8293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0D0DCCF8-E803-46B7-BDFB-97D9A43370AE}" type="slidenum">
              <a:rPr lang="en-US" altLang="en-US">
                <a:latin typeface="Arial" panose="020B0604020202020204" pitchFamily="34" charset="0"/>
              </a:rPr>
              <a:pPr/>
              <a:t>2</a:t>
            </a:fld>
            <a:endParaRPr lang="en-US" altLang="en-US" dirty="0">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20</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3357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560C56CC-848C-4B2A-A311-D0B16B18B0EC}" type="slidenum">
              <a:rPr lang="en-US" altLang="en-US">
                <a:latin typeface="Arial" panose="020B0604020202020204" pitchFamily="34" charset="0"/>
              </a:rPr>
              <a:pPr/>
              <a:t>21</a:t>
            </a:fld>
            <a:endParaRPr lang="en-US" altLang="en-US" dirty="0">
              <a:latin typeface="Arial" panose="020B0604020202020204"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3984" y="4414179"/>
            <a:ext cx="5030032" cy="4184993"/>
          </a:xfrm>
          <a:noFill/>
        </p:spPr>
        <p:txBody>
          <a:bodyPr/>
          <a:lstStyle/>
          <a:p>
            <a:pPr marL="171450" indent="-171450">
              <a:buFontTx/>
              <a:buChar char="-"/>
            </a:pPr>
            <a:r>
              <a:rPr lang="en-US" altLang="en-US" dirty="0">
                <a:latin typeface="Arial" panose="020B0604020202020204" pitchFamily="34" charset="0"/>
              </a:rPr>
              <a:t>The</a:t>
            </a:r>
            <a:r>
              <a:rPr lang="en-US" altLang="en-US" baseline="0" dirty="0">
                <a:latin typeface="Arial" panose="020B0604020202020204" pitchFamily="34" charset="0"/>
              </a:rPr>
              <a:t> g</a:t>
            </a:r>
            <a:r>
              <a:rPr lang="en-US" altLang="en-US" dirty="0">
                <a:latin typeface="Arial" panose="020B0604020202020204" pitchFamily="34" charset="0"/>
              </a:rPr>
              <a:t>reeter</a:t>
            </a:r>
            <a:r>
              <a:rPr lang="en-US" altLang="en-US" baseline="0" dirty="0">
                <a:latin typeface="Arial" panose="020B0604020202020204" pitchFamily="34" charset="0"/>
              </a:rPr>
              <a:t> judge can make or break a voter’s experience, you are the first person voter’s interact with, so this is the station where we want our judges who are the best with people.</a:t>
            </a:r>
          </a:p>
          <a:p>
            <a:pPr marL="171450" indent="-171450">
              <a:buFontTx/>
              <a:buChar char="-"/>
            </a:pPr>
            <a:r>
              <a:rPr lang="en-US" altLang="en-US" baseline="0" dirty="0">
                <a:latin typeface="Arial" panose="020B0604020202020204" pitchFamily="34" charset="0"/>
              </a:rPr>
              <a:t>Be prepared to welcome voters, answer questions, and verify that voters are in the right place, whether they are registered, and if they have what they need to register on election day. </a:t>
            </a:r>
          </a:p>
          <a:p>
            <a:pPr marL="171450" indent="-171450">
              <a:buFontTx/>
              <a:buChar char="-"/>
            </a:pPr>
            <a:r>
              <a:rPr lang="en-US" altLang="en-US" baseline="0" dirty="0">
                <a:latin typeface="Arial" panose="020B0604020202020204" pitchFamily="34" charset="0"/>
              </a:rPr>
              <a:t>You will be provided with the Greeter’s List, which is a list of pre-registered voters in that precinct, which you can use to direct voters to either the roster station, or the registration table. </a:t>
            </a:r>
          </a:p>
          <a:p>
            <a:pPr marL="171450" indent="-171450">
              <a:buFontTx/>
              <a:buChar char="-"/>
            </a:pPr>
            <a:r>
              <a:rPr lang="en-US" altLang="en-US" baseline="0" dirty="0">
                <a:latin typeface="Arial" panose="020B0604020202020204" pitchFamily="34" charset="0"/>
              </a:rPr>
              <a:t>There is also a precinct finder, which has a list of street addresses in your municipality and which polling places residents of those address ranges vote at.</a:t>
            </a:r>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22</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55946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roster station is where we check in pre-registered voters. You will know a voter is pre-registered because their current name and</a:t>
            </a:r>
            <a:r>
              <a:rPr lang="en-US" altLang="en-US" baseline="0" dirty="0"/>
              <a:t> address, which is information that they verbally provide you with, matches what you see in the roster.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 voter may hand you an ID to assist with locating their name—this is voter’s choice and not required. Clarify verbally an ID not necessary so that those nearby are not confused. </a:t>
            </a:r>
          </a:p>
          <a:p>
            <a:endParaRPr lang="en-US" altLang="en-US" dirty="0">
              <a:latin typeface="Arial" panose="020B0604020202020204" pitchFamily="34" charset="0"/>
            </a:endParaRPr>
          </a:p>
          <a:p>
            <a:r>
              <a:rPr lang="en-US" altLang="en-US" dirty="0">
                <a:latin typeface="Arial" panose="020B0604020202020204" pitchFamily="34" charset="0"/>
              </a:rPr>
              <a:t>A roster notation is</a:t>
            </a:r>
            <a:r>
              <a:rPr lang="en-US" altLang="en-US" baseline="0" dirty="0">
                <a:latin typeface="Arial" panose="020B0604020202020204" pitchFamily="34" charset="0"/>
              </a:rPr>
              <a:t> an additional mark on the roster, </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If you get questions about the oath,</a:t>
            </a:r>
            <a:r>
              <a:rPr lang="en-US" altLang="en-US" baseline="0" dirty="0">
                <a:latin typeface="Arial" panose="020B0604020202020204" pitchFamily="34" charset="0"/>
              </a:rPr>
              <a:t> there is a </a:t>
            </a:r>
            <a:r>
              <a:rPr lang="en-US" altLang="en-US" dirty="0">
                <a:latin typeface="Arial" panose="020B0604020202020204" pitchFamily="34" charset="0"/>
              </a:rPr>
              <a:t>large print sign</a:t>
            </a:r>
            <a:r>
              <a:rPr lang="en-US" altLang="en-US" baseline="0" dirty="0">
                <a:latin typeface="Arial" panose="020B0604020202020204" pitchFamily="34" charset="0"/>
              </a:rPr>
              <a:t> that is easier to read. </a:t>
            </a:r>
          </a:p>
          <a:p>
            <a:endParaRPr lang="en-US" altLang="en-US" baseline="0" dirty="0">
              <a:latin typeface="Arial" panose="020B0604020202020204" pitchFamily="34" charset="0"/>
            </a:endParaRPr>
          </a:p>
          <a:p>
            <a:r>
              <a:rPr lang="en-US" altLang="en-US" baseline="0" dirty="0">
                <a:latin typeface="Arial" panose="020B0604020202020204" pitchFamily="34" charset="0"/>
              </a:rPr>
              <a:t>What if a voter is not on the roster? They need to go to the registration table.</a:t>
            </a:r>
            <a:endParaRPr lang="en-US" altLang="en-US" dirty="0">
              <a:latin typeface="Arial" panose="020B0604020202020204" pitchFamily="34" charset="0"/>
            </a:endParaRPr>
          </a:p>
        </p:txBody>
      </p:sp>
      <p:sp>
        <p:nvSpPr>
          <p:cNvPr id="119812"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00582377-5648-4FFF-A684-C799A051D12C}" type="slidenum">
              <a:rPr lang="en-US" altLang="en-US">
                <a:latin typeface="Arial" panose="020B0604020202020204" pitchFamily="34" charset="0"/>
              </a:rPr>
              <a:pPr/>
              <a:t>23</a:t>
            </a:fld>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pPr eaLnBrk="1" hangingPunct="1">
              <a:defRPr/>
            </a:pPr>
            <a:r>
              <a:rPr lang="en-US" altLang="en-US" dirty="0">
                <a:latin typeface="Arial" charset="0"/>
              </a:rPr>
              <a:t>If a voter is insisting that they are pre-registered,</a:t>
            </a:r>
            <a:r>
              <a:rPr lang="en-US" altLang="en-US" baseline="0" dirty="0">
                <a:latin typeface="Arial" charset="0"/>
              </a:rPr>
              <a:t> but you are having a hard time pulling them up, work with the voter to find out the most likely scenario here. Do they have more than one last name, and may be listed under a different letter of the alphabet? Do they have a hyphenated name? Working with other government entities, do they often run into issues with their address or other information? </a:t>
            </a:r>
          </a:p>
          <a:p>
            <a:pPr eaLnBrk="1" hangingPunct="1">
              <a:defRPr/>
            </a:pPr>
            <a:endParaRPr lang="en-US" altLang="en-US" baseline="0" dirty="0">
              <a:latin typeface="Arial" charset="0"/>
            </a:endParaRPr>
          </a:p>
          <a:p>
            <a:pPr eaLnBrk="1" hangingPunct="1">
              <a:defRPr/>
            </a:pPr>
            <a:r>
              <a:rPr lang="en-US" altLang="en-US" baseline="0" dirty="0">
                <a:latin typeface="Arial" charset="0"/>
              </a:rPr>
              <a:t>If you are looking for the name Peter St. James in the roster, you may need to look under the ‘Sa’s for the word ‘Saint’ and the ‘St’s for the abbreviation of ‘Saint’ or under ‘J’, for James. Please be patient and check all possibilities before sending the voter to the registration table, we don’t want them to jump through additional hoops to vote just because their name wasn’t there upon first glance. </a:t>
            </a:r>
            <a:endParaRPr lang="en-US" altLang="en-US" dirty="0">
              <a:latin typeface="Arial" charset="0"/>
            </a:endParaRPr>
          </a:p>
          <a:p>
            <a:pPr eaLnBrk="1" hangingPunct="1">
              <a:defRPr/>
            </a:pPr>
            <a:endParaRPr lang="en-US" altLang="en-US" dirty="0">
              <a:latin typeface="Arial" charset="0"/>
            </a:endParaRPr>
          </a:p>
          <a:p>
            <a:pPr eaLnBrk="1" hangingPunct="1">
              <a:defRPr/>
            </a:pPr>
            <a:r>
              <a:rPr lang="en-US" altLang="en-US" dirty="0">
                <a:latin typeface="Arial" charset="0"/>
              </a:rPr>
              <a:t>Was their name was left off due to clerical error?</a:t>
            </a:r>
          </a:p>
          <a:p>
            <a:pPr lvl="1" eaLnBrk="1" hangingPunct="1">
              <a:defRPr/>
            </a:pPr>
            <a:r>
              <a:rPr lang="en-US" altLang="en-US" sz="2200" dirty="0">
                <a:latin typeface="Arial" charset="0"/>
              </a:rPr>
              <a:t>See Emergency Voting Procedures as per </a:t>
            </a:r>
            <a:r>
              <a:rPr lang="en-US" altLang="en-US" sz="2200" dirty="0">
                <a:latin typeface="Arial" charset="0"/>
                <a:hlinkClick r:id="rId3"/>
              </a:rPr>
              <a:t>M.R. 8200.3800</a:t>
            </a:r>
            <a:endParaRPr lang="en-US" altLang="en-US" sz="2200" dirty="0">
              <a:latin typeface="Arial" charset="0"/>
            </a:endParaRPr>
          </a:p>
          <a:p>
            <a:endParaRPr lang="en-US" altLang="en-US" dirty="0">
              <a:latin typeface="Arial" panose="020B0604020202020204" pitchFamily="34" charset="0"/>
            </a:endParaRPr>
          </a:p>
        </p:txBody>
      </p:sp>
      <p:sp>
        <p:nvSpPr>
          <p:cNvPr id="125956"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4C0EDF00-0BA0-4350-8A19-A0896671732B}" type="slidenum">
              <a:rPr lang="en-US" altLang="en-US">
                <a:latin typeface="Arial" panose="020B0604020202020204" pitchFamily="34" charset="0"/>
              </a:rPr>
              <a:pPr/>
              <a:t>24</a:t>
            </a:fld>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pPr eaLnBrk="1" hangingPunct="1">
              <a:defRPr/>
            </a:pPr>
            <a:r>
              <a:rPr lang="en-US" altLang="en-US" sz="1200" dirty="0"/>
              <a:t>If there is a clerical error in the voter’s record, such as their name is misspelled or there is a typo in their birthdate,</a:t>
            </a:r>
            <a:r>
              <a:rPr lang="en-US" altLang="en-US" sz="1200" baseline="0" dirty="0"/>
              <a:t> the voter does not need to re-register or further prove that they are who they say they are in order to vote. Just because we goofed and made a typo, doesn’t mean there should be any additional obstacles between that voter and their ballot. Note the correct info on the incident log or on a roster correction form, and if there is more backstory that you think would be helpful, include any details that are important.</a:t>
            </a:r>
            <a:endParaRPr lang="en-US" alt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Other tips: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Maintain the roster carefully, it is a legal document that indicates a voter received and cast a ballot</a:t>
            </a:r>
          </a:p>
          <a:p>
            <a:pPr eaLnBrk="1" hangingPunct="1">
              <a:defRPr/>
            </a:pPr>
            <a:r>
              <a:rPr lang="en-US" altLang="en-US" sz="1200" dirty="0"/>
              <a:t>Keep the roster free of unnecessary handwriting</a:t>
            </a:r>
          </a:p>
          <a:p>
            <a:pPr eaLnBrk="1" hangingPunct="1">
              <a:defRPr/>
            </a:pPr>
            <a:r>
              <a:rPr lang="en-US" altLang="en-US" sz="1200" dirty="0"/>
              <a:t>Avoid using an “x” to identify where a person should provide their signature</a:t>
            </a:r>
          </a:p>
          <a:p>
            <a:endParaRPr lang="en-US" altLang="en-US" dirty="0">
              <a:latin typeface="Arial" panose="020B0604020202020204" pitchFamily="34" charset="0"/>
            </a:endParaRPr>
          </a:p>
        </p:txBody>
      </p:sp>
      <p:sp>
        <p:nvSpPr>
          <p:cNvPr id="128004"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332B5005-709C-4B7A-B5BB-FBC38E32600D}" type="slidenum">
              <a:rPr lang="en-US" altLang="en-US">
                <a:latin typeface="Arial" panose="020B0604020202020204" pitchFamily="34" charset="0"/>
              </a:rPr>
              <a:pPr/>
              <a:t>25</a:t>
            </a:fld>
            <a:endParaRPr lang="en-US"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E965C066-17D1-4A8C-9695-151D6CD2C21F}" type="slidenum">
              <a:rPr lang="en-US" altLang="en-US">
                <a:latin typeface="Arial" panose="020B0604020202020204" pitchFamily="34" charset="0"/>
              </a:rPr>
              <a:pPr/>
              <a:t>26</a:t>
            </a:fld>
            <a:endParaRPr lang="en-US" altLang="en-US" dirty="0">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Sometimes,</a:t>
            </a:r>
            <a:r>
              <a:rPr lang="en-US" altLang="en-US" baseline="0" dirty="0">
                <a:latin typeface="Arial" panose="020B0604020202020204" pitchFamily="34" charset="0"/>
              </a:rPr>
              <a:t> when you page through the roster to find a voter’s record, there is an additional notation in the ‘Voter Signature’ line, indicating that there is a challenge on the voter’s record. Can anyone tell me one Michael Smith’s challenge record is?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Right, he was sent a piece of official election mail, and for one reason or another, it was sent back to the election office and marked as undeliverable by the postal service. Is Michael a bad guy? Is Michael looking to commit voter fraud? No, of course not. If anything, Michael is going to be confused.</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There are many reasons a voter would have a challenge on their record, and each one is more bureaucratic than the next. If you see a challenge notation on a voter’s record, do not gasp or make a scene, simply tell the voter “There is a notation on your voter registration, the head election judge will help us check you in shortly.”</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Just for your information, the head judge will put the voter under oath, ask them a pre-determined question or two, and based on the voter’s answer, they will either check them in or help them to further troubleshoot their registration.</a:t>
            </a:r>
            <a:endParaRPr lang="en-US"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27</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Voters who are</a:t>
            </a:r>
            <a:r>
              <a:rPr lang="en-US" altLang="en-US" baseline="0" dirty="0">
                <a:latin typeface="Arial" panose="020B0604020202020204" pitchFamily="34" charset="0"/>
              </a:rPr>
              <a:t> not pre-registered must register on Election Day. </a:t>
            </a:r>
            <a:endParaRPr lang="en-US" altLang="en-US" dirty="0">
              <a:latin typeface="Arial" panose="020B0604020202020204" pitchFamily="34" charset="0"/>
            </a:endParaRPr>
          </a:p>
        </p:txBody>
      </p:sp>
    </p:spTree>
    <p:extLst>
      <p:ext uri="{BB962C8B-B14F-4D97-AF65-F5344CB8AC3E}">
        <p14:creationId xmlns:p14="http://schemas.microsoft.com/office/powerpoint/2010/main" val="2570443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 consistently has some of the highest voter turnout in the country. A large part of this is because we have Election Day registration! </a:t>
            </a:r>
          </a:p>
          <a:p>
            <a:endParaRPr lang="en-US" dirty="0"/>
          </a:p>
          <a:p>
            <a:r>
              <a:rPr lang="en-US" dirty="0"/>
              <a:t>Voters who want to register on Election Day must provide proof of residence, in order to prove that they are eligible to vote in this precinct. There are several ways to provide proof of residence, some of which involve a voter showing us their photo ID, but many of them do not, and we will go over some of those examples shortly. </a:t>
            </a:r>
          </a:p>
          <a:p>
            <a:endParaRPr lang="en-US" dirty="0"/>
          </a:p>
          <a:p>
            <a:r>
              <a:rPr lang="en-US" dirty="0"/>
              <a:t>Can</a:t>
            </a:r>
            <a:r>
              <a:rPr lang="en-US" baseline="0" dirty="0"/>
              <a:t> someone tell me some of the eligibility requirements?</a:t>
            </a:r>
          </a:p>
          <a:p>
            <a:r>
              <a:rPr lang="en-US" baseline="0" dirty="0"/>
              <a:t>-18, citizen, lived in MN 20 days, if once a felon, completed all parts of a felony</a:t>
            </a:r>
            <a:endParaRPr lang="en-US" dirty="0"/>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28</a:t>
            </a:fld>
            <a:endParaRPr lang="en-US" altLang="en-US" dirty="0"/>
          </a:p>
        </p:txBody>
      </p:sp>
    </p:spTree>
    <p:extLst>
      <p:ext uri="{BB962C8B-B14F-4D97-AF65-F5344CB8AC3E}">
        <p14:creationId xmlns:p14="http://schemas.microsoft.com/office/powerpoint/2010/main" val="329739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EE2A07C4-7434-4036-BCA1-038B2B557FB1}" type="slidenum">
              <a:rPr lang="en-US" altLang="en-US">
                <a:latin typeface="Arial" panose="020B0604020202020204" pitchFamily="34" charset="0"/>
              </a:rPr>
              <a:pPr/>
              <a:t>29</a:t>
            </a:fld>
            <a:endParaRPr lang="en-US" altLang="en-US" dirty="0">
              <a:latin typeface="Arial" panose="020B0604020202020204"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t>A person can vote while under guardianship unless a judge specifically has revoked their right to vote. </a:t>
            </a:r>
          </a:p>
          <a:p>
            <a:pPr eaLnBrk="1" hangingPunct="1"/>
            <a:r>
              <a:rPr lang="en-US" altLang="en-US" dirty="0"/>
              <a:t>A person cannot vote if a court has ruled that they are legally incompetent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3</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11650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will go over</a:t>
            </a:r>
            <a:r>
              <a:rPr lang="en-US" baseline="0" dirty="0"/>
              <a:t> each form of proof of residence in detail. Some are more common than others, and we can’t expect you to remember how to process each form of proof of residence in detail. You will always have your election judge guide, your head judge, and the elections office to refer to and ask questions!</a:t>
            </a:r>
            <a:endParaRPr lang="en-US" dirty="0"/>
          </a:p>
          <a:p>
            <a:endParaRPr lang="en-US" dirty="0"/>
          </a:p>
          <a:p>
            <a:r>
              <a:rPr lang="en-US" dirty="0"/>
              <a:t>Voter ID requirements are a hot button political issue, and</a:t>
            </a:r>
            <a:r>
              <a:rPr lang="en-US" baseline="0" dirty="0"/>
              <a:t> in Minnesota, registered voters do not need to show an ID to check in and vote. Voters who need to register may end up showing us an ID as a form of proof of residence, but many will not have to do so. We always ask to see ‘proof of residence’ instead of ‘ID’, not only because asking for ID would be a break from procedure, but also because asking for ID has different connotations for every voter. </a:t>
            </a:r>
            <a:endParaRPr lang="en-US" dirty="0"/>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30</a:t>
            </a:fld>
            <a:endParaRPr lang="en-US" altLang="en-US" dirty="0"/>
          </a:p>
        </p:txBody>
      </p:sp>
    </p:spTree>
    <p:extLst>
      <p:ext uri="{BB962C8B-B14F-4D97-AF65-F5344CB8AC3E}">
        <p14:creationId xmlns:p14="http://schemas.microsoft.com/office/powerpoint/2010/main" val="1337986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1106AD69-0E74-4297-AE0C-769A5523C9F3}" type="slidenum">
              <a:rPr lang="en-US" altLang="en-US">
                <a:latin typeface="Arial" panose="020B0604020202020204" pitchFamily="34" charset="0"/>
              </a:rPr>
              <a:pPr/>
              <a:t>31</a:t>
            </a:fld>
            <a:endParaRPr lang="en-US" altLang="en-US" dirty="0">
              <a:latin typeface="Arial" panose="020B0604020202020204"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3984" y="4414179"/>
            <a:ext cx="5030032" cy="4184993"/>
          </a:xfrm>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What</a:t>
            </a:r>
            <a:r>
              <a:rPr lang="en-US" altLang="en-US" baseline="0" dirty="0"/>
              <a:t> does ‘Current’ mean? The ID is not expired, it has their current name, and their current address which is within the precinct. </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If showing a receipt for an ID, you a NOT required to show an additional photo ID, the receipt alone is sufficient. Receipts</a:t>
            </a:r>
            <a:r>
              <a:rPr lang="en-US" altLang="en-US" baseline="0" dirty="0"/>
              <a:t> may be on white or yellow paper.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r>
              <a:rPr lang="en-US" altLang="en-US" dirty="0">
                <a:latin typeface="Arial" panose="020B0604020202020204" pitchFamily="34" charset="0"/>
              </a:rPr>
              <a:t>A voter showing a Tribal ID is not required to live on</a:t>
            </a:r>
            <a:r>
              <a:rPr lang="en-US" altLang="en-US" baseline="0" dirty="0">
                <a:latin typeface="Arial" panose="020B0604020202020204" pitchFamily="34" charset="0"/>
              </a:rPr>
              <a:t> a reservation for it to serve as a valid proof of residence.</a:t>
            </a:r>
            <a:endParaRPr lang="en-US" altLang="en-US"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dirty="0"/>
              <a:t>A voter could also show you a photo ID and a document with their current name and address. </a:t>
            </a:r>
            <a:r>
              <a:rPr lang="en-US" b="1" dirty="0"/>
              <a:t>The ID could</a:t>
            </a:r>
            <a:r>
              <a:rPr lang="en-US" b="1" baseline="0" dirty="0"/>
              <a:t> be one of the following options</a:t>
            </a:r>
            <a:r>
              <a:rPr lang="en-US" baseline="0" dirty="0"/>
              <a:t>: </a:t>
            </a:r>
          </a:p>
          <a:p>
            <a:r>
              <a:rPr lang="en-US" sz="1200" b="0" i="0" kern="1200" dirty="0">
                <a:solidFill>
                  <a:schemeClr val="tx1"/>
                </a:solidFill>
                <a:effectLst/>
                <a:latin typeface="Arial" charset="0"/>
                <a:ea typeface="+mn-ea"/>
                <a:cs typeface="+mn-cs"/>
              </a:rPr>
              <a:t>Driver's license, state ID or learner’s permit issued by any state</a:t>
            </a:r>
          </a:p>
          <a:p>
            <a:r>
              <a:rPr lang="en-US" sz="1200" b="0" i="0" kern="1200" dirty="0">
                <a:solidFill>
                  <a:schemeClr val="tx1"/>
                </a:solidFill>
                <a:effectLst/>
                <a:latin typeface="Arial" charset="0"/>
                <a:ea typeface="+mn-ea"/>
                <a:cs typeface="+mn-cs"/>
              </a:rPr>
              <a:t>U.S. Passport</a:t>
            </a:r>
          </a:p>
          <a:p>
            <a:r>
              <a:rPr lang="en-US" sz="1200" b="0" i="0" kern="1200" dirty="0">
                <a:solidFill>
                  <a:schemeClr val="tx1"/>
                </a:solidFill>
                <a:effectLst/>
                <a:latin typeface="Arial" charset="0"/>
                <a:ea typeface="+mn-ea"/>
                <a:cs typeface="+mn-cs"/>
              </a:rPr>
              <a:t>U.S. Military or Veteran ID</a:t>
            </a:r>
          </a:p>
          <a:p>
            <a:r>
              <a:rPr lang="en-US" sz="1200" b="0" i="0" kern="1200" dirty="0">
                <a:solidFill>
                  <a:schemeClr val="tx1"/>
                </a:solidFill>
                <a:effectLst/>
                <a:latin typeface="Arial" charset="0"/>
                <a:ea typeface="+mn-ea"/>
                <a:cs typeface="+mn-cs"/>
              </a:rPr>
              <a:t>Tribal ID with name, signature and photo</a:t>
            </a:r>
          </a:p>
          <a:p>
            <a:r>
              <a:rPr lang="en-US" sz="1200" b="0" i="0" kern="1200" dirty="0">
                <a:solidFill>
                  <a:schemeClr val="tx1"/>
                </a:solidFill>
                <a:effectLst/>
                <a:latin typeface="Arial" charset="0"/>
                <a:ea typeface="+mn-ea"/>
                <a:cs typeface="+mn-cs"/>
              </a:rPr>
              <a:t>Minnesota university, college or technical college ID</a:t>
            </a:r>
          </a:p>
          <a:p>
            <a:r>
              <a:rPr lang="en-US" sz="1200" b="0" i="0" kern="1200" dirty="0">
                <a:solidFill>
                  <a:schemeClr val="tx1"/>
                </a:solidFill>
                <a:effectLst/>
                <a:latin typeface="Arial" charset="0"/>
                <a:ea typeface="+mn-ea"/>
                <a:cs typeface="+mn-cs"/>
              </a:rPr>
              <a:t>Minnesota high school ID</a:t>
            </a:r>
          </a:p>
          <a:p>
            <a:r>
              <a:rPr lang="en-US" altLang="en-US" b="1" dirty="0"/>
              <a:t>The document must be one of the following</a:t>
            </a:r>
            <a:r>
              <a:rPr lang="en-US" altLang="en-US" dirty="0"/>
              <a:t>:</a:t>
            </a:r>
          </a:p>
          <a:p>
            <a:r>
              <a:rPr lang="en-US" sz="1200" b="0" i="0" kern="1200" dirty="0">
                <a:solidFill>
                  <a:schemeClr val="tx1"/>
                </a:solidFill>
                <a:effectLst/>
                <a:latin typeface="Arial" charset="0"/>
                <a:ea typeface="+mn-ea"/>
                <a:cs typeface="+mn-cs"/>
              </a:rPr>
              <a:t>Bill, account or start-of-service statement</a:t>
            </a:r>
            <a:r>
              <a:rPr lang="en-US" sz="1200" b="0" i="0" kern="1200" baseline="0" dirty="0">
                <a:solidFill>
                  <a:schemeClr val="tx1"/>
                </a:solidFill>
                <a:effectLst/>
                <a:latin typeface="Arial" charset="0"/>
                <a:ea typeface="+mn-ea"/>
                <a:cs typeface="+mn-cs"/>
              </a:rPr>
              <a:t> for</a:t>
            </a:r>
            <a:r>
              <a:rPr lang="en-US" sz="1200" b="0" i="0" kern="1200" dirty="0">
                <a:solidFill>
                  <a:schemeClr val="tx1"/>
                </a:solidFill>
                <a:effectLst/>
                <a:latin typeface="Arial" charset="0"/>
                <a:ea typeface="+mn-ea"/>
                <a:cs typeface="+mn-cs"/>
              </a:rPr>
              <a:t>:</a:t>
            </a:r>
            <a:br>
              <a:rPr lang="en-US" sz="1200" b="0" i="0" kern="1200" dirty="0">
                <a:solidFill>
                  <a:schemeClr val="tx1"/>
                </a:solidFill>
                <a:effectLst/>
                <a:latin typeface="Arial" charset="0"/>
                <a:ea typeface="+mn-ea"/>
                <a:cs typeface="+mn-cs"/>
              </a:rPr>
            </a:br>
            <a:r>
              <a:rPr lang="en-US" sz="1200" b="0" i="0" kern="1200" dirty="0">
                <a:solidFill>
                  <a:schemeClr val="tx1"/>
                </a:solidFill>
                <a:effectLst/>
                <a:latin typeface="Arial" charset="0"/>
                <a:ea typeface="+mn-ea"/>
                <a:cs typeface="+mn-cs"/>
              </a:rPr>
              <a:t>Phone, TV or internet</a:t>
            </a:r>
          </a:p>
          <a:p>
            <a:r>
              <a:rPr lang="en-US" sz="1200" b="0" i="0" kern="1200" dirty="0">
                <a:solidFill>
                  <a:schemeClr val="tx1"/>
                </a:solidFill>
                <a:effectLst/>
                <a:latin typeface="Arial" charset="0"/>
                <a:ea typeface="+mn-ea"/>
                <a:cs typeface="+mn-cs"/>
              </a:rPr>
              <a:t>Solid waste, sewer, electric, gas or water</a:t>
            </a:r>
          </a:p>
          <a:p>
            <a:r>
              <a:rPr lang="en-US" sz="1200" b="0" i="0" kern="1200" dirty="0">
                <a:solidFill>
                  <a:schemeClr val="tx1"/>
                </a:solidFill>
                <a:effectLst/>
                <a:latin typeface="Arial" charset="0"/>
                <a:ea typeface="+mn-ea"/>
                <a:cs typeface="+mn-cs"/>
              </a:rPr>
              <a:t>Banking or credit card</a:t>
            </a:r>
          </a:p>
          <a:p>
            <a:r>
              <a:rPr lang="en-US" sz="1200" b="0" i="0" kern="1200" dirty="0">
                <a:solidFill>
                  <a:schemeClr val="tx1"/>
                </a:solidFill>
                <a:effectLst/>
                <a:latin typeface="Arial" charset="0"/>
                <a:ea typeface="+mn-ea"/>
                <a:cs typeface="+mn-cs"/>
              </a:rPr>
              <a:t>Rent or mortgage</a:t>
            </a:r>
          </a:p>
          <a:p>
            <a:r>
              <a:rPr lang="en-US" sz="1200" b="0" i="0" kern="1200" dirty="0">
                <a:solidFill>
                  <a:schemeClr val="tx1"/>
                </a:solidFill>
                <a:effectLst/>
                <a:latin typeface="Arial" charset="0"/>
                <a:ea typeface="+mn-ea"/>
                <a:cs typeface="+mn-cs"/>
              </a:rPr>
              <a:t>Residential lease or rent agreement valid through Election Day</a:t>
            </a:r>
          </a:p>
          <a:p>
            <a:r>
              <a:rPr lang="en-US" sz="1200" b="0" i="0" kern="1200" dirty="0">
                <a:solidFill>
                  <a:schemeClr val="tx1"/>
                </a:solidFill>
                <a:effectLst/>
                <a:latin typeface="Arial" charset="0"/>
                <a:ea typeface="+mn-ea"/>
                <a:cs typeface="+mn-cs"/>
              </a:rPr>
              <a:t>Current student fee statement</a:t>
            </a:r>
          </a:p>
          <a:p>
            <a:endParaRPr lang="en-US" altLang="en-US" dirty="0"/>
          </a:p>
        </p:txBody>
      </p:sp>
      <p:sp>
        <p:nvSpPr>
          <p:cNvPr id="164868"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D1A4EE3C-7A53-4C22-854B-D4ED754C5D49}" type="slidenum">
              <a:rPr lang="en-US" altLang="en-US">
                <a:latin typeface="Arial" panose="020B0604020202020204" pitchFamily="34" charset="0"/>
              </a:rPr>
              <a:pPr/>
              <a:t>32</a:t>
            </a:fld>
            <a:endParaRPr lang="en-US"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dirty="0"/>
              <a:t>A voter could also show you a photo ID and a document with their current name and address. </a:t>
            </a:r>
            <a:r>
              <a:rPr lang="en-US" b="1" dirty="0"/>
              <a:t>The ID could</a:t>
            </a:r>
            <a:r>
              <a:rPr lang="en-US" b="1" baseline="0" dirty="0"/>
              <a:t> be one of the following options</a:t>
            </a:r>
            <a:r>
              <a:rPr lang="en-US" baseline="0" dirty="0"/>
              <a:t>: </a:t>
            </a:r>
          </a:p>
          <a:p>
            <a:r>
              <a:rPr lang="en-US" sz="1200" b="0" i="0" kern="1200" dirty="0">
                <a:solidFill>
                  <a:schemeClr val="tx1"/>
                </a:solidFill>
                <a:effectLst/>
                <a:latin typeface="Arial" charset="0"/>
                <a:ea typeface="+mn-ea"/>
                <a:cs typeface="+mn-cs"/>
              </a:rPr>
              <a:t>Driver's license, state ID or learner’s permit issued by any state</a:t>
            </a:r>
          </a:p>
          <a:p>
            <a:r>
              <a:rPr lang="en-US" sz="1200" b="0" i="0" kern="1200" dirty="0">
                <a:solidFill>
                  <a:schemeClr val="tx1"/>
                </a:solidFill>
                <a:effectLst/>
                <a:latin typeface="Arial" charset="0"/>
                <a:ea typeface="+mn-ea"/>
                <a:cs typeface="+mn-cs"/>
              </a:rPr>
              <a:t>U.S. Passport</a:t>
            </a:r>
          </a:p>
          <a:p>
            <a:r>
              <a:rPr lang="en-US" sz="1200" b="0" i="0" kern="1200" dirty="0">
                <a:solidFill>
                  <a:schemeClr val="tx1"/>
                </a:solidFill>
                <a:effectLst/>
                <a:latin typeface="Arial" charset="0"/>
                <a:ea typeface="+mn-ea"/>
                <a:cs typeface="+mn-cs"/>
              </a:rPr>
              <a:t>U.S. Military or Veteran ID</a:t>
            </a:r>
          </a:p>
          <a:p>
            <a:r>
              <a:rPr lang="en-US" sz="1200" b="0" i="0" kern="1200" dirty="0">
                <a:solidFill>
                  <a:schemeClr val="tx1"/>
                </a:solidFill>
                <a:effectLst/>
                <a:latin typeface="Arial" charset="0"/>
                <a:ea typeface="+mn-ea"/>
                <a:cs typeface="+mn-cs"/>
              </a:rPr>
              <a:t>Tribal ID with name, signature and photo</a:t>
            </a:r>
          </a:p>
          <a:p>
            <a:r>
              <a:rPr lang="en-US" sz="1200" b="0" i="0" kern="1200" dirty="0">
                <a:solidFill>
                  <a:schemeClr val="tx1"/>
                </a:solidFill>
                <a:effectLst/>
                <a:latin typeface="Arial" charset="0"/>
                <a:ea typeface="+mn-ea"/>
                <a:cs typeface="+mn-cs"/>
              </a:rPr>
              <a:t>Minnesota university, college or technical college ID</a:t>
            </a:r>
          </a:p>
          <a:p>
            <a:r>
              <a:rPr lang="en-US" sz="1200" b="0" i="0" kern="1200" dirty="0">
                <a:solidFill>
                  <a:schemeClr val="tx1"/>
                </a:solidFill>
                <a:effectLst/>
                <a:latin typeface="Arial" charset="0"/>
                <a:ea typeface="+mn-ea"/>
                <a:cs typeface="+mn-cs"/>
              </a:rPr>
              <a:t>Minnesota high school ID</a:t>
            </a:r>
          </a:p>
          <a:p>
            <a:r>
              <a:rPr lang="en-US" altLang="en-US" b="1" dirty="0"/>
              <a:t>The document must be one of the following</a:t>
            </a:r>
            <a:r>
              <a:rPr lang="en-US" altLang="en-US" dirty="0"/>
              <a:t>:</a:t>
            </a:r>
          </a:p>
          <a:p>
            <a:r>
              <a:rPr lang="en-US" sz="1200" b="0" i="0" kern="1200" dirty="0">
                <a:solidFill>
                  <a:schemeClr val="tx1"/>
                </a:solidFill>
                <a:effectLst/>
                <a:latin typeface="Arial" charset="0"/>
                <a:ea typeface="+mn-ea"/>
                <a:cs typeface="+mn-cs"/>
              </a:rPr>
              <a:t>Bill, account or start-of-service statement</a:t>
            </a:r>
            <a:r>
              <a:rPr lang="en-US" sz="1200" b="0" i="0" kern="1200" baseline="0" dirty="0">
                <a:solidFill>
                  <a:schemeClr val="tx1"/>
                </a:solidFill>
                <a:effectLst/>
                <a:latin typeface="Arial" charset="0"/>
                <a:ea typeface="+mn-ea"/>
                <a:cs typeface="+mn-cs"/>
              </a:rPr>
              <a:t> for</a:t>
            </a:r>
            <a:r>
              <a:rPr lang="en-US" sz="1200" b="0" i="0" kern="1200" dirty="0">
                <a:solidFill>
                  <a:schemeClr val="tx1"/>
                </a:solidFill>
                <a:effectLst/>
                <a:latin typeface="Arial" charset="0"/>
                <a:ea typeface="+mn-ea"/>
                <a:cs typeface="+mn-cs"/>
              </a:rPr>
              <a:t>:</a:t>
            </a:r>
            <a:br>
              <a:rPr lang="en-US" sz="1200" b="0" i="0" kern="1200" dirty="0">
                <a:solidFill>
                  <a:schemeClr val="tx1"/>
                </a:solidFill>
                <a:effectLst/>
                <a:latin typeface="Arial" charset="0"/>
                <a:ea typeface="+mn-ea"/>
                <a:cs typeface="+mn-cs"/>
              </a:rPr>
            </a:br>
            <a:r>
              <a:rPr lang="en-US" sz="1200" b="0" i="0" kern="1200" dirty="0">
                <a:solidFill>
                  <a:schemeClr val="tx1"/>
                </a:solidFill>
                <a:effectLst/>
                <a:latin typeface="Arial" charset="0"/>
                <a:ea typeface="+mn-ea"/>
                <a:cs typeface="+mn-cs"/>
              </a:rPr>
              <a:t>Phone, TV or internet</a:t>
            </a:r>
          </a:p>
          <a:p>
            <a:r>
              <a:rPr lang="en-US" sz="1200" b="0" i="0" kern="1200" dirty="0">
                <a:solidFill>
                  <a:schemeClr val="tx1"/>
                </a:solidFill>
                <a:effectLst/>
                <a:latin typeface="Arial" charset="0"/>
                <a:ea typeface="+mn-ea"/>
                <a:cs typeface="+mn-cs"/>
              </a:rPr>
              <a:t>Solid waste, sewer, electric, gas or water</a:t>
            </a:r>
          </a:p>
          <a:p>
            <a:r>
              <a:rPr lang="en-US" sz="1200" b="0" i="0" kern="1200" dirty="0">
                <a:solidFill>
                  <a:schemeClr val="tx1"/>
                </a:solidFill>
                <a:effectLst/>
                <a:latin typeface="Arial" charset="0"/>
                <a:ea typeface="+mn-ea"/>
                <a:cs typeface="+mn-cs"/>
              </a:rPr>
              <a:t>Banking or credit card</a:t>
            </a:r>
          </a:p>
          <a:p>
            <a:r>
              <a:rPr lang="en-US" sz="1200" b="0" i="0" kern="1200" dirty="0">
                <a:solidFill>
                  <a:schemeClr val="tx1"/>
                </a:solidFill>
                <a:effectLst/>
                <a:latin typeface="Arial" charset="0"/>
                <a:ea typeface="+mn-ea"/>
                <a:cs typeface="+mn-cs"/>
              </a:rPr>
              <a:t>Rent or mortgage</a:t>
            </a:r>
          </a:p>
          <a:p>
            <a:r>
              <a:rPr lang="en-US" sz="1200" b="0" i="0" kern="1200" dirty="0">
                <a:solidFill>
                  <a:schemeClr val="tx1"/>
                </a:solidFill>
                <a:effectLst/>
                <a:latin typeface="Arial" charset="0"/>
                <a:ea typeface="+mn-ea"/>
                <a:cs typeface="+mn-cs"/>
              </a:rPr>
              <a:t>Residential lease or rent agreement valid through Election Day</a:t>
            </a:r>
          </a:p>
          <a:p>
            <a:r>
              <a:rPr lang="en-US" sz="1200" b="0" i="0" kern="1200" dirty="0">
                <a:solidFill>
                  <a:schemeClr val="tx1"/>
                </a:solidFill>
                <a:effectLst/>
                <a:latin typeface="Arial" charset="0"/>
                <a:ea typeface="+mn-ea"/>
                <a:cs typeface="+mn-cs"/>
              </a:rPr>
              <a:t>Current student fee statement</a:t>
            </a:r>
          </a:p>
          <a:p>
            <a:endParaRPr lang="en-US" altLang="en-US" dirty="0"/>
          </a:p>
          <a:p>
            <a:r>
              <a:rPr lang="en-US" dirty="0"/>
              <a:t>Q: Can this bill or document be dated at just any date?</a:t>
            </a:r>
          </a:p>
          <a:p>
            <a:r>
              <a:rPr lang="en-US" dirty="0"/>
              <a:t>A: No, it has to be due or dated within 30 days of the election. That’s how we know it is their current information!</a:t>
            </a:r>
          </a:p>
          <a:p>
            <a:endParaRPr lang="en-US" dirty="0"/>
          </a:p>
          <a:p>
            <a:r>
              <a:rPr lang="en-US" dirty="0"/>
              <a:t>Q: Can a voter show you this document or bill on their smart phone?</a:t>
            </a:r>
          </a:p>
          <a:p>
            <a:r>
              <a:rPr lang="en-US" dirty="0"/>
              <a:t>A: Right, a voter can absolutely show you this document on their phone. </a:t>
            </a:r>
          </a:p>
          <a:p>
            <a:endParaRPr lang="en-US" altLang="en-US" dirty="0">
              <a:latin typeface="Arial" panose="020B0604020202020204" pitchFamily="34" charset="0"/>
            </a:endParaRPr>
          </a:p>
          <a:p>
            <a:r>
              <a:rPr lang="en-US" altLang="en-US" dirty="0">
                <a:latin typeface="Arial" panose="020B0604020202020204" pitchFamily="34" charset="0"/>
              </a:rPr>
              <a:t>Q: Can the ID be expired, or have an old address or name listed? </a:t>
            </a:r>
          </a:p>
          <a:p>
            <a:r>
              <a:rPr lang="en-US" altLang="en-US" dirty="0">
                <a:latin typeface="Arial" panose="020B0604020202020204" pitchFamily="34" charset="0"/>
              </a:rPr>
              <a:t>A: Yes.</a:t>
            </a:r>
            <a:r>
              <a:rPr lang="en-US" altLang="en-US" baseline="0" dirty="0">
                <a:latin typeface="Arial" panose="020B0604020202020204" pitchFamily="34" charset="0"/>
              </a:rPr>
              <a:t> </a:t>
            </a:r>
            <a:endParaRPr lang="en-US" altLang="en-US" dirty="0">
              <a:latin typeface="Arial" panose="020B0604020202020204" pitchFamily="34" charset="0"/>
            </a:endParaRPr>
          </a:p>
        </p:txBody>
      </p:sp>
      <p:sp>
        <p:nvSpPr>
          <p:cNvPr id="164868"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D1A4EE3C-7A53-4C22-854B-D4ED754C5D49}" type="slidenum">
              <a:rPr lang="en-US" altLang="en-US">
                <a:latin typeface="Arial" panose="020B0604020202020204" pitchFamily="34" charset="0"/>
              </a:rPr>
              <a:pPr/>
              <a:t>33</a:t>
            </a:fld>
            <a:endParaRPr lang="en-US" altLang="en-US" dirty="0">
              <a:latin typeface="Arial" panose="020B0604020202020204" pitchFamily="34" charset="0"/>
            </a:endParaRPr>
          </a:p>
        </p:txBody>
      </p:sp>
    </p:spTree>
    <p:extLst>
      <p:ext uri="{BB962C8B-B14F-4D97-AF65-F5344CB8AC3E}">
        <p14:creationId xmlns:p14="http://schemas.microsoft.com/office/powerpoint/2010/main" val="3482242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1106AD69-0E74-4297-AE0C-769A5523C9F3}" type="slidenum">
              <a:rPr lang="en-US" altLang="en-US">
                <a:latin typeface="Arial" panose="020B0604020202020204" pitchFamily="34" charset="0"/>
              </a:rPr>
              <a:pPr/>
              <a:t>34</a:t>
            </a:fld>
            <a:endParaRPr lang="en-US" altLang="en-US" dirty="0">
              <a:latin typeface="Arial" panose="020B0604020202020204"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3984" y="4414179"/>
            <a:ext cx="5030032" cy="4184993"/>
          </a:xfrm>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there is a notation about “temporary” or “status check” on the ID, have a respectful discussion with the person. It doesn’t necessarily mean that the person is “for sure” not a citizen. It could be a situation where they have obtained citizenship since issuance of the ID? In many cases, the person might only be in the US on a type of work or student visa. In this case, explain to the person, in a respectful manner, that they are not eligible to vote and will not receive a ballot. This person will not be able to vote and so documenting the “turn away” (must keep track of that number) and making a notation in the incident log is required.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questions are asked of the person, make sure they focus upon the notation on the ID and are helpful in nature. Making sure to explain the requirement to be a US citizen to vote and not making the person feel unwelcomed, </a:t>
            </a:r>
            <a:r>
              <a:rPr lang="en-US" altLang="en-US" dirty="0" err="1">
                <a:latin typeface="Arial" panose="020B0604020202020204" pitchFamily="34" charset="0"/>
              </a:rPr>
              <a:t>harrassed</a:t>
            </a:r>
            <a:r>
              <a:rPr lang="en-US" altLang="en-US" dirty="0">
                <a:latin typeface="Arial" panose="020B0604020202020204" pitchFamily="34" charset="0"/>
              </a:rPr>
              <a:t> or discriminated against.</a:t>
            </a:r>
          </a:p>
        </p:txBody>
      </p:sp>
    </p:spTree>
    <p:extLst>
      <p:ext uri="{BB962C8B-B14F-4D97-AF65-F5344CB8AC3E}">
        <p14:creationId xmlns:p14="http://schemas.microsoft.com/office/powerpoint/2010/main" val="4122132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EEE807D1-F9C1-4607-B91E-55A6C82C6F79}" type="slidenum">
              <a:rPr lang="en-US" altLang="en-US">
                <a:latin typeface="Arial" panose="020B0604020202020204" pitchFamily="34" charset="0"/>
              </a:rPr>
              <a:pPr/>
              <a:t>35</a:t>
            </a:fld>
            <a:endParaRPr lang="en-US" altLang="en-US" dirty="0">
              <a:latin typeface="Arial" panose="020B0604020202020204"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3984" y="4414179"/>
            <a:ext cx="5030032" cy="4184993"/>
          </a:xfrm>
          <a:noFill/>
        </p:spPr>
        <p:txBody>
          <a:bodyPr/>
          <a:lstStyle/>
          <a:p>
            <a:r>
              <a:rPr lang="en-US" sz="1200" dirty="0"/>
              <a:t>The voter and </a:t>
            </a:r>
            <a:r>
              <a:rPr lang="en-US" sz="1200" baseline="0" dirty="0"/>
              <a:t>voucher will complete the form on the backside of the voter registration application.</a:t>
            </a:r>
            <a:endParaRPr lang="en-US" sz="1200" dirty="0"/>
          </a:p>
          <a:p>
            <a:endParaRPr lang="en-US" sz="1200" dirty="0"/>
          </a:p>
          <a:p>
            <a:r>
              <a:rPr lang="en-US" sz="1200" b="1" dirty="0"/>
              <a:t>Q:</a:t>
            </a:r>
            <a:r>
              <a:rPr lang="en-US" sz="1200" dirty="0"/>
              <a:t>Does anyone remember how many voters a voucher can vouch for? </a:t>
            </a:r>
          </a:p>
          <a:p>
            <a:r>
              <a:rPr lang="en-US" sz="1200" b="1" dirty="0"/>
              <a:t>A: </a:t>
            </a:r>
            <a:r>
              <a:rPr lang="en-US" sz="1200" dirty="0"/>
              <a:t>Right, they can vouch for 8 voters. We</a:t>
            </a:r>
            <a:r>
              <a:rPr lang="en-US" sz="1200" baseline="0" dirty="0"/>
              <a:t> track this on the Precinct List of Persons Vouching Form. </a:t>
            </a:r>
            <a:endParaRPr lang="en-US" sz="1200" dirty="0"/>
          </a:p>
          <a:p>
            <a:pPr eaLnBrk="1" hangingPunct="1"/>
            <a:endParaRPr lang="en-US" altLang="en-US"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Where</a:t>
            </a:r>
            <a:r>
              <a:rPr lang="en-US" baseline="0" dirty="0"/>
              <a:t> can we find a pre-registered voucher’s voter ID number? </a:t>
            </a:r>
          </a:p>
          <a:p>
            <a:r>
              <a:rPr lang="en-US" baseline="0" dirty="0"/>
              <a:t>A: In the roster</a:t>
            </a:r>
          </a:p>
          <a:p>
            <a:pPr marL="0" indent="0">
              <a:buFontTx/>
              <a:buNone/>
            </a:pPr>
            <a:endParaRPr lang="en-US" dirty="0"/>
          </a:p>
          <a:p>
            <a:pPr marL="0" indent="0">
              <a:buFontTx/>
              <a:buNone/>
            </a:pPr>
            <a:r>
              <a:rPr lang="en-US" dirty="0"/>
              <a:t>Q: Where do we find the voter ID number for a voucher who is registering</a:t>
            </a:r>
            <a:r>
              <a:rPr lang="en-US" baseline="0" dirty="0"/>
              <a:t> on Election Day?</a:t>
            </a:r>
          </a:p>
          <a:p>
            <a:pPr marL="0" indent="0">
              <a:buFontTx/>
              <a:buNone/>
            </a:pPr>
            <a:r>
              <a:rPr lang="en-US" baseline="0" dirty="0"/>
              <a:t>A: Right, they don’t have a voter ID number, and so the form does not have a space for it to be entered. Don’t over think it!</a:t>
            </a:r>
            <a:endParaRPr lang="en-US" dirty="0"/>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36</a:t>
            </a:fld>
            <a:endParaRPr lang="en-US" altLang="en-US" dirty="0"/>
          </a:p>
        </p:txBody>
      </p:sp>
    </p:spTree>
    <p:extLst>
      <p:ext uri="{BB962C8B-B14F-4D97-AF65-F5344CB8AC3E}">
        <p14:creationId xmlns:p14="http://schemas.microsoft.com/office/powerpoint/2010/main" val="285949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a voter lives in a residential facility such as a nursing home, homeless shelter, battered women's shelter, or assisted living, a staff person can vouch for them.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rPr>
              <a:t>Q:</a:t>
            </a:r>
            <a:r>
              <a:rPr lang="en-US" baseline="0" dirty="0">
                <a:latin typeface="Arial" panose="020B0604020202020204" pitchFamily="34" charset="0"/>
              </a:rPr>
              <a:t> How many voters can this residential facility voucher vouch for?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rPr>
              <a:t>A: As many as live in that facility and come in to vote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rPr>
              <a:t>Q: Does the residential facility voucher need to be eligible to vote in that precinct?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rPr>
              <a:t>A: No, they do not.</a:t>
            </a:r>
            <a:endParaRPr lang="en-US" dirty="0"/>
          </a:p>
        </p:txBody>
      </p:sp>
      <p:sp>
        <p:nvSpPr>
          <p:cNvPr id="183300"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2F54FE30-1891-4E95-82B9-2F48D14CA173}" type="slidenum">
              <a:rPr lang="en-US" altLang="en-US">
                <a:latin typeface="Arial" panose="020B0604020202020204" pitchFamily="34" charset="0"/>
              </a:rPr>
              <a:pPr/>
              <a:t>37</a:t>
            </a:fld>
            <a:endParaRPr lang="en-US" altLang="en-US"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is a pre-registration cut off date 20 days before the election. This cut off date gives county election offices time to update and upload voter files that we can then download onto electronic</a:t>
            </a:r>
            <a:r>
              <a:rPr lang="en-US" baseline="0" dirty="0"/>
              <a:t> rosters or print</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a voter registers within this 20-day window, the county election office will attempt to process their application and send them a notice of late registration postcard or letter. If a voter receives this in time, they can bring it in, and it will serve as their proof of residence. So, the</a:t>
            </a:r>
            <a:r>
              <a:rPr lang="en-US" baseline="0" dirty="0"/>
              <a:t> voter </a:t>
            </a:r>
            <a:r>
              <a:rPr lang="en-US" dirty="0"/>
              <a:t>will have to register again, but that document will serve as their necessary proof of residence. </a:t>
            </a:r>
          </a:p>
          <a:p>
            <a:endParaRPr lang="en-US" altLang="en-US" dirty="0">
              <a:latin typeface="Arial" panose="020B0604020202020204" pitchFamily="34" charset="0"/>
            </a:endParaRPr>
          </a:p>
        </p:txBody>
      </p:sp>
      <p:sp>
        <p:nvSpPr>
          <p:cNvPr id="177156"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E6947BB9-31BA-4D38-B7EA-F666CAB844E6}" type="slidenum">
              <a:rPr lang="en-US" altLang="en-US">
                <a:latin typeface="Arial" panose="020B0604020202020204" pitchFamily="34" charset="0"/>
              </a:rPr>
              <a:pPr/>
              <a:t>38</a:t>
            </a:fld>
            <a:endParaRPr lang="en-US" altLang="en-US"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Procedure:</a:t>
            </a:r>
            <a:r>
              <a:rPr lang="en-US" altLang="en-US" baseline="0" dirty="0"/>
              <a:t> </a:t>
            </a:r>
            <a:r>
              <a:rPr lang="en-US" altLang="en-US" dirty="0"/>
              <a:t>Find voter’s name on roster and copy their voter ID number in the ‘other’ section on the bottom of the registration application</a:t>
            </a:r>
          </a:p>
          <a:p>
            <a:endParaRPr lang="en-US" altLang="en-US" dirty="0">
              <a:latin typeface="Arial" panose="020B0604020202020204" pitchFamily="34" charset="0"/>
            </a:endParaRPr>
          </a:p>
          <a:p>
            <a:r>
              <a:rPr lang="en-US" altLang="en-US" dirty="0">
                <a:latin typeface="Arial" panose="020B0604020202020204" pitchFamily="34" charset="0"/>
              </a:rPr>
              <a:t>This may seem</a:t>
            </a:r>
            <a:r>
              <a:rPr lang="en-US" altLang="en-US" baseline="0" dirty="0">
                <a:latin typeface="Arial" panose="020B0604020202020204" pitchFamily="34" charset="0"/>
              </a:rPr>
              <a:t> confusing at first but think of it this way: if a voter has a pre-existing registration that same precinct, it means that their existing voter record has been recently been checked validated by election officials. If a voter has switched apartments, moved across the street, or changed their name for any reason, this is all information that can be verified by election officials just the same as any other proof of residence provided.</a:t>
            </a:r>
            <a:endParaRPr lang="en-US" altLang="en-US" dirty="0">
              <a:latin typeface="Arial" panose="020B0604020202020204" pitchFamily="34" charset="0"/>
            </a:endParaRPr>
          </a:p>
        </p:txBody>
      </p:sp>
      <p:sp>
        <p:nvSpPr>
          <p:cNvPr id="179204"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9EA0A865-9D09-4D82-A1DE-5BE5FE273CD9}" type="slidenum">
              <a:rPr lang="en-US" altLang="en-US">
                <a:latin typeface="Arial" panose="020B0604020202020204" pitchFamily="34" charset="0"/>
              </a:rPr>
              <a:pPr/>
              <a:t>39</a:t>
            </a:fld>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07F856E6-804F-4F35-9846-54E3C5CBFBE9}" type="slidenum">
              <a:rPr lang="en-US" altLang="en-US">
                <a:latin typeface="Arial" panose="020B0604020202020204" pitchFamily="34" charset="0"/>
              </a:rPr>
              <a:pPr/>
              <a:t>4</a:t>
            </a:fld>
            <a:endParaRPr lang="en-US" altLang="en-US" dirty="0">
              <a:latin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You have the right to take time off from work to serve as an election judge. In</a:t>
            </a:r>
            <a:r>
              <a:rPr lang="en-US" altLang="en-US" baseline="0" dirty="0">
                <a:latin typeface="Arial" panose="020B0604020202020204" pitchFamily="34" charset="0"/>
              </a:rPr>
              <a:t> order to do so, you should notify your employer at least 20 days before Election Day, and if you would have earned more working at your day job than as an election judge, your employer will pay the difference. For example, if you are making $10/</a:t>
            </a:r>
            <a:r>
              <a:rPr lang="en-US" altLang="en-US" baseline="0" dirty="0" err="1">
                <a:latin typeface="Arial" panose="020B0604020202020204" pitchFamily="34" charset="0"/>
              </a:rPr>
              <a:t>hr</a:t>
            </a:r>
            <a:r>
              <a:rPr lang="en-US" altLang="en-US" baseline="0" dirty="0">
                <a:latin typeface="Arial" panose="020B0604020202020204" pitchFamily="34" charset="0"/>
              </a:rPr>
              <a:t> as an election judge, and at work you would make $15/</a:t>
            </a:r>
            <a:r>
              <a:rPr lang="en-US" altLang="en-US" baseline="0" dirty="0" err="1">
                <a:latin typeface="Arial" panose="020B0604020202020204" pitchFamily="34" charset="0"/>
              </a:rPr>
              <a:t>hr</a:t>
            </a:r>
            <a:r>
              <a:rPr lang="en-US" altLang="en-US" baseline="0" dirty="0">
                <a:latin typeface="Arial" panose="020B0604020202020204" pitchFamily="34" charset="0"/>
              </a:rPr>
              <a:t>, your employer will still pay you the difference of 5 dollars an hour for hours you would have worked. Your election office will provide you with the appropriate notification letter for your employer, on the office letterhead.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r>
              <a:rPr lang="en-US" altLang="en-US" dirty="0">
                <a:latin typeface="Arial" panose="020B0604020202020204" pitchFamily="34" charset="0"/>
              </a:rPr>
              <a:t>For</a:t>
            </a:r>
            <a:r>
              <a:rPr lang="en-US" altLang="en-US" baseline="0" dirty="0">
                <a:latin typeface="Arial" panose="020B0604020202020204" pitchFamily="34" charset="0"/>
              </a:rPr>
              <a:t> precincts which have college housing in them, the college has the option of providing the polling place with a list of students who live in said housing. This list allows for college students to register in the polling place, by simply providing their student ID that we can use to match their name to one of the names on the list provided by the college. </a:t>
            </a:r>
            <a:endParaRPr lang="en-US" altLang="en-US" dirty="0">
              <a:latin typeface="Arial" panose="020B0604020202020204" pitchFamily="34" charset="0"/>
            </a:endParaRPr>
          </a:p>
        </p:txBody>
      </p:sp>
      <p:sp>
        <p:nvSpPr>
          <p:cNvPr id="181252"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BEF58FE5-B33E-4C27-8FDF-E98505283CA3}" type="slidenum">
              <a:rPr lang="en-US" altLang="en-US">
                <a:latin typeface="Arial" panose="020B0604020202020204" pitchFamily="34" charset="0"/>
              </a:rPr>
              <a:pPr/>
              <a:t>40</a:t>
            </a:fld>
            <a:endParaRPr lang="en-US" altLang="en-US"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5C39E27D-7F39-40B7-9104-B7FAEA20C441}" type="slidenum">
              <a:rPr lang="en-US" altLang="en-US">
                <a:latin typeface="Arial" panose="020B0604020202020204" pitchFamily="34" charset="0"/>
              </a:rPr>
              <a:pPr/>
              <a:t>41</a:t>
            </a:fld>
            <a:endParaRPr lang="en-US" altLang="en-US" dirty="0">
              <a:latin typeface="Arial" panose="020B0604020202020204"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r>
              <a:rPr lang="en-US" altLang="en-US" dirty="0">
                <a:latin typeface="Arial" panose="020B0604020202020204" pitchFamily="34" charset="0"/>
              </a:rPr>
              <a:t>Remind</a:t>
            </a:r>
            <a:r>
              <a:rPr lang="en-US" altLang="en-US" baseline="0" dirty="0">
                <a:latin typeface="Arial" panose="020B0604020202020204" pitchFamily="34" charset="0"/>
              </a:rPr>
              <a:t> to cross out “MN” for example, and list what state ID is from</a:t>
            </a:r>
          </a:p>
        </p:txBody>
      </p:sp>
      <p:sp>
        <p:nvSpPr>
          <p:cNvPr id="148484"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9387FDAD-299F-4FDE-A304-B1B4A7FF85E9}" type="slidenum">
              <a:rPr lang="en-US" altLang="en-US">
                <a:latin typeface="Arial" panose="020B0604020202020204" pitchFamily="34" charset="0"/>
              </a:rPr>
              <a:pPr/>
              <a:t>43</a:t>
            </a:fld>
            <a:endParaRPr lang="en-US" altLang="en-US"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74673B6E-CCA6-4732-89F4-B4CD07BFBD22}" type="slidenum">
              <a:rPr lang="en-US" altLang="en-US">
                <a:latin typeface="Arial" panose="020B0604020202020204" pitchFamily="34" charset="0"/>
              </a:rPr>
              <a:pPr/>
              <a:t>44</a:t>
            </a:fld>
            <a:endParaRPr lang="en-US" altLang="en-US" dirty="0">
              <a:latin typeface="Arial" panose="020B0604020202020204"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913984" y="4414179"/>
            <a:ext cx="5030032" cy="4184993"/>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45</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r>
              <a:rPr lang="en-US" altLang="en-US" dirty="0">
                <a:latin typeface="Arial" panose="020B0604020202020204" pitchFamily="34" charset="0"/>
              </a:rPr>
              <a:t>The demonstration</a:t>
            </a:r>
            <a:r>
              <a:rPr lang="en-US" altLang="en-US" baseline="0" dirty="0">
                <a:latin typeface="Arial" panose="020B0604020202020204" pitchFamily="34" charset="0"/>
              </a:rPr>
              <a:t> judge helps the voter to understand how to mark their ballots without making any ‘ballot marking’ mistakes. Examples of common ballot marking mistakes are:</a:t>
            </a:r>
          </a:p>
          <a:p>
            <a:pPr marL="171450" indent="-171450">
              <a:buFontTx/>
              <a:buChar char="-"/>
            </a:pPr>
            <a:r>
              <a:rPr lang="en-US" altLang="en-US" baseline="0" dirty="0">
                <a:latin typeface="Arial" panose="020B0604020202020204" pitchFamily="34" charset="0"/>
              </a:rPr>
              <a:t>Cross party votes in a partisan primary</a:t>
            </a:r>
          </a:p>
          <a:p>
            <a:pPr marL="171450" indent="-171450">
              <a:buFontTx/>
              <a:buChar char="-"/>
            </a:pPr>
            <a:r>
              <a:rPr lang="en-US" altLang="en-US" baseline="0" dirty="0">
                <a:latin typeface="Arial" panose="020B0604020202020204" pitchFamily="34" charset="0"/>
              </a:rPr>
              <a:t>Voting for too many candidates in a single race</a:t>
            </a:r>
          </a:p>
          <a:p>
            <a:pPr marL="171450" indent="-171450">
              <a:buFontTx/>
              <a:buChar char="-"/>
            </a:pPr>
            <a:r>
              <a:rPr lang="en-US" altLang="en-US" baseline="0" dirty="0">
                <a:latin typeface="Arial" panose="020B0604020202020204" pitchFamily="34" charset="0"/>
              </a:rPr>
              <a:t>Accidental marks outside of the ‘bubbles’ which could trip up the tabulator </a:t>
            </a:r>
          </a:p>
          <a:p>
            <a:pPr marL="171450" indent="-171450">
              <a:buFontTx/>
              <a:buChar char="-"/>
            </a:pPr>
            <a:r>
              <a:rPr lang="en-US" altLang="en-US" baseline="0" dirty="0">
                <a:latin typeface="Arial" panose="020B0604020202020204" pitchFamily="34" charset="0"/>
              </a:rPr>
              <a:t>Not completely filling in the bubbles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6516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always offer the assistive</a:t>
            </a:r>
            <a:r>
              <a:rPr lang="en-US" baseline="0" dirty="0"/>
              <a:t> ballot marking machine to all voters, because we can’t assume who would benefit from using it and who wouldn’t. </a:t>
            </a:r>
          </a:p>
          <a:p>
            <a:pPr lvl="0"/>
            <a:endParaRPr lang="en-US" dirty="0"/>
          </a:p>
          <a:p>
            <a:pPr lvl="0"/>
            <a:r>
              <a:rPr lang="en-US" dirty="0"/>
              <a:t>Other things to include: </a:t>
            </a:r>
          </a:p>
          <a:p>
            <a:pPr lvl="0"/>
            <a:r>
              <a:rPr lang="en-US" dirty="0"/>
              <a:t>Fill in the oval next to the candidate or question on the ballot you wish to vote for</a:t>
            </a:r>
          </a:p>
          <a:p>
            <a:pPr lvl="0"/>
            <a:r>
              <a:rPr lang="en-US" dirty="0"/>
              <a:t>If</a:t>
            </a:r>
            <a:r>
              <a:rPr lang="en-US" baseline="0" dirty="0"/>
              <a:t> there are two sides of the ballot, make the voter aware of that </a:t>
            </a:r>
          </a:p>
          <a:p>
            <a:pPr lvl="0"/>
            <a:r>
              <a:rPr lang="en-US" baseline="0" dirty="0"/>
              <a:t>If there are different kinds of races on the ballot, such as partisan races, ranked choice races, or ballot questions, you can make them aware of that as well.</a:t>
            </a:r>
            <a:endParaRPr lang="en-US" dirty="0"/>
          </a:p>
          <a:p>
            <a:endParaRPr lang="en-US" dirty="0"/>
          </a:p>
          <a:p>
            <a:r>
              <a:rPr lang="en-US" dirty="0"/>
              <a:t>When</a:t>
            </a:r>
            <a:r>
              <a:rPr lang="en-US" baseline="0" dirty="0"/>
              <a:t> explaining to a voter how to properly mark their ballot, be sure that you are not pointing at only one candidate or political party on the sample ballot. It is best to gesture at the ballot with an open hand, as you explain partisan primary divides or other details. </a:t>
            </a:r>
            <a:endParaRPr lang="en-US" dirty="0"/>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46</a:t>
            </a:fld>
            <a:endParaRPr lang="en-US" altLang="en-US" dirty="0"/>
          </a:p>
        </p:txBody>
      </p:sp>
    </p:spTree>
    <p:extLst>
      <p:ext uri="{BB962C8B-B14F-4D97-AF65-F5344CB8AC3E}">
        <p14:creationId xmlns:p14="http://schemas.microsoft.com/office/powerpoint/2010/main" val="2382304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9692EC2A-F76F-4D9C-91E4-ACAF01A46FA9}" type="slidenum">
              <a:rPr lang="en-US" altLang="en-US">
                <a:latin typeface="Arial" panose="020B0604020202020204" pitchFamily="34" charset="0"/>
              </a:rPr>
              <a:pPr/>
              <a:t>47</a:t>
            </a:fld>
            <a:endParaRPr lang="en-US" altLang="en-US" dirty="0">
              <a:latin typeface="Arial" panose="020B0604020202020204" pitchFamily="34"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Voters</a:t>
            </a:r>
            <a:r>
              <a:rPr lang="en-US" altLang="en-US" baseline="0" dirty="0">
                <a:latin typeface="Arial" panose="020B0604020202020204" pitchFamily="34" charset="0"/>
              </a:rPr>
              <a:t> will ask you questions about ballot questions, often seeking clarification on what they are asking and what the implications of those ballot questions are should they pass or fail. </a:t>
            </a:r>
          </a:p>
          <a:p>
            <a:pPr eaLnBrk="1" hangingPunct="1"/>
            <a:r>
              <a:rPr lang="en-US" altLang="en-US" baseline="0" dirty="0">
                <a:latin typeface="Arial" panose="020B0604020202020204" pitchFamily="34" charset="0"/>
              </a:rPr>
              <a:t>Of course, as election judges, we can’t discuss what is on the ballot, and that includes ballot questions.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48</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r>
              <a:rPr lang="en-US" altLang="en-US" dirty="0">
                <a:latin typeface="Arial" panose="020B0604020202020204" pitchFamily="34" charset="0"/>
              </a:rPr>
              <a:t>The ballot station is where voters</a:t>
            </a:r>
            <a:r>
              <a:rPr lang="en-US" altLang="en-US" baseline="0" dirty="0">
                <a:latin typeface="Arial" panose="020B0604020202020204" pitchFamily="34" charset="0"/>
              </a:rPr>
              <a:t> receive their ballot. </a:t>
            </a:r>
          </a:p>
          <a:p>
            <a:r>
              <a:rPr lang="en-US" altLang="en-US" baseline="0" dirty="0">
                <a:latin typeface="Arial" panose="020B0604020202020204" pitchFamily="34" charset="0"/>
              </a:rPr>
              <a:t>Q: What do we need to receive from the voter before handing them a ballot?</a:t>
            </a:r>
          </a:p>
          <a:p>
            <a:r>
              <a:rPr lang="en-US" altLang="en-US" baseline="0" dirty="0">
                <a:latin typeface="Arial" panose="020B0604020202020204" pitchFamily="34" charset="0"/>
              </a:rPr>
              <a:t>A: Voter receipt!</a:t>
            </a:r>
          </a:p>
          <a:p>
            <a:endParaRPr lang="en-US" altLang="en-US" baseline="0" dirty="0">
              <a:latin typeface="Arial" panose="020B0604020202020204" pitchFamily="34" charset="0"/>
            </a:endParaRPr>
          </a:p>
          <a:p>
            <a:r>
              <a:rPr lang="en-US" altLang="en-US" baseline="0" dirty="0">
                <a:latin typeface="Arial" panose="020B0604020202020204" pitchFamily="34" charset="0"/>
              </a:rPr>
              <a:t>We need to receive a voter receipt from each voter before handing them their ballot, because those receipts are how we keep an accurate count of how many ballots we are giving out. If there have been no hiccups, the number of voter receipts counted at the ballot station, should match the number of votes on the ballot counter.</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64932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6FC7E5C7-CFC8-42CA-A0C3-DC28F9DC333B}" type="slidenum">
              <a:rPr lang="en-US" altLang="en-US">
                <a:latin typeface="Arial" panose="020B0604020202020204" pitchFamily="34" charset="0"/>
              </a:rPr>
              <a:pPr/>
              <a:t>49</a:t>
            </a:fld>
            <a:endParaRPr lang="en-US" altLang="en-US" dirty="0">
              <a:latin typeface="Arial" panose="020B0604020202020204"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xfrm>
            <a:off x="913984" y="4414179"/>
            <a:ext cx="5030032" cy="4184993"/>
          </a:xfrm>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Be sure to give correct ballot in split school district precincts.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An easy way to keep track of your voter receipts, is to number them as you receive them,</a:t>
            </a:r>
            <a:r>
              <a:rPr lang="en-US" altLang="en-US" baseline="0" dirty="0">
                <a:latin typeface="Arial" panose="020B0604020202020204" pitchFamily="34" charset="0"/>
              </a:rPr>
              <a:t> and to bundle them in packs of 25 with either a paper clip or rubber band. That way, if your hourly audit numbers are off for some reason, it will be easier to count your receipts and to go through the most recent bundles to make sure they were counted properly. </a:t>
            </a:r>
            <a:endParaRPr lang="en-US" altLang="en-US" dirty="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722050D5-B9BE-48BC-B709-13447F8EF76D}" type="slidenum">
              <a:rPr lang="en-US" altLang="en-US">
                <a:latin typeface="Arial" panose="020B0604020202020204" pitchFamily="34" charset="0"/>
              </a:rPr>
              <a:pPr/>
              <a:t>50</a:t>
            </a:fld>
            <a:endParaRPr lang="en-US" altLang="en-US" dirty="0">
              <a:latin typeface="Arial" panose="020B0604020202020204"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If a voter makes a ballot marking mistake, they can bring their ballot back</a:t>
            </a:r>
            <a:r>
              <a:rPr lang="en-US" altLang="en-US" baseline="0" dirty="0">
                <a:latin typeface="Arial" panose="020B0604020202020204" pitchFamily="34" charset="0"/>
              </a:rPr>
              <a:t> to receive a new one. Their original ballot goes in the spoiled ballot envelope. </a:t>
            </a:r>
          </a:p>
          <a:p>
            <a:pPr eaLnBrk="1" hangingPunct="1"/>
            <a:r>
              <a:rPr lang="en-US" altLang="en-US" baseline="0" dirty="0">
                <a:latin typeface="Arial" panose="020B0604020202020204" pitchFamily="34" charset="0"/>
              </a:rPr>
              <a:t>Voters sometimes leave the polling place without casting their ballot or confuse the assistive ballot marking device for the tabulator, and end up leaving their ballot in that device, in a voting booth, on the floor, wherever. Found ballots go in the spoiled ballot envelope, </a:t>
            </a:r>
          </a:p>
          <a:p>
            <a:pPr eaLnBrk="1" hangingPunct="1"/>
            <a:r>
              <a:rPr lang="en-US" altLang="en-US" baseline="0" dirty="0">
                <a:latin typeface="Arial" panose="020B0604020202020204" pitchFamily="34" charset="0"/>
              </a:rPr>
              <a:t>Q:Is there any reason to change the voter receipt numbers if a voter requests a new ballot? </a:t>
            </a:r>
          </a:p>
          <a:p>
            <a:pPr eaLnBrk="1" hangingPunct="1"/>
            <a:r>
              <a:rPr lang="en-US" altLang="en-US" baseline="0" dirty="0">
                <a:latin typeface="Arial" panose="020B0604020202020204" pitchFamily="34" charset="0"/>
              </a:rPr>
              <a:t>A: No! At the end of the night, we count how many spoiled ballots there are. So that voter still only votes one ballot, and only needs one voter receipt, and all of our numbers will still be on.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Q: What if you a find a ballot in the assistive ballot marking device that is filled out, clearly left by a voter who thought they were having their vote counted in the tabulator? Can this ballot go into the ballot counter under these circumstances? </a:t>
            </a:r>
          </a:p>
          <a:p>
            <a:pPr eaLnBrk="1" hangingPunct="1"/>
            <a:r>
              <a:rPr lang="en-US" altLang="en-US" baseline="0" dirty="0">
                <a:latin typeface="Arial" panose="020B0604020202020204" pitchFamily="34" charset="0"/>
              </a:rPr>
              <a:t>A: No, that ballot cannot be counted. We can’t be sure of that ballot’s life story, so to ensure the integrity and security of our elections, it goes in the spoiled ballot envelope with the rest.</a:t>
            </a: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altLang="en-US" dirty="0">
                <a:latin typeface="Arial" panose="020B0604020202020204" pitchFamily="34" charset="0"/>
              </a:rPr>
              <a:t>Election</a:t>
            </a:r>
            <a:r>
              <a:rPr lang="en-US" altLang="en-US" baseline="0" dirty="0">
                <a:latin typeface="Arial" panose="020B0604020202020204" pitchFamily="34" charset="0"/>
              </a:rPr>
              <a:t> Day is a long day, so please be mindful about taking care of yourself. Have a food plan, is your polling place around restaurants open for lunch? Do you need to bring your own breakfast, lunch and dinner? Are you located in a breezy gymnasium and should wear layers? </a:t>
            </a:r>
          </a:p>
          <a:p>
            <a:endParaRPr lang="en-US" altLang="en-US" baseline="0" dirty="0">
              <a:latin typeface="Arial" panose="020B0604020202020204" pitchFamily="34" charset="0"/>
            </a:endParaRPr>
          </a:p>
          <a:p>
            <a:r>
              <a:rPr lang="en-US" altLang="en-US" baseline="0" dirty="0">
                <a:latin typeface="Arial" panose="020B0604020202020204" pitchFamily="34" charset="0"/>
              </a:rPr>
              <a:t>There is no formal dress code for election judges. We only ask that you wear nothing political, as polling places are a politically neutral space. </a:t>
            </a:r>
          </a:p>
          <a:p>
            <a:endParaRPr lang="en-US" altLang="en-US" baseline="0" dirty="0">
              <a:latin typeface="Arial" panose="020B0604020202020204" pitchFamily="34" charset="0"/>
            </a:endParaRPr>
          </a:p>
          <a:p>
            <a:r>
              <a:rPr lang="en-US" altLang="en-US" baseline="0" dirty="0">
                <a:latin typeface="Arial" panose="020B0604020202020204" pitchFamily="34" charset="0"/>
              </a:rPr>
              <a:t>You may work in a precinct outside of your own, which means you may have to vote absentee, before Election Day. If you do work in the polling place for the precinct in which you live, please vote on Election Day! We just ask that you move to the other side of the check in table and go through the voting process like any other voter.</a:t>
            </a:r>
            <a:endParaRPr lang="en-US" altLang="en-US" dirty="0">
              <a:latin typeface="Arial" panose="020B0604020202020204" pitchFamily="34" charset="0"/>
            </a:endParaRPr>
          </a:p>
        </p:txBody>
      </p:sp>
      <p:sp>
        <p:nvSpPr>
          <p:cNvPr id="72708"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17218BA2-5ED2-4732-84CF-529F2EA52146}" type="slidenum">
              <a:rPr lang="en-US" altLang="en-US">
                <a:latin typeface="Arial" panose="020B0604020202020204" pitchFamily="34" charset="0"/>
              </a:rPr>
              <a:pPr/>
              <a:t>5</a:t>
            </a:fld>
            <a:endParaRPr lang="en-US" altLang="en-US"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51</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At</a:t>
            </a:r>
            <a:r>
              <a:rPr lang="en-US" altLang="en-US" baseline="0" dirty="0">
                <a:latin typeface="Arial" panose="020B0604020202020204" pitchFamily="34" charset="0"/>
              </a:rPr>
              <a:t> the ballot counter station, we ensure that voters ballots are being properly counted by the machine, and most importantly, provide ‘I Voted’ stickers. </a:t>
            </a:r>
            <a:r>
              <a:rPr lang="en-US" altLang="en-US" baseline="0" dirty="0">
                <a:latin typeface="Arial" panose="020B0604020202020204" pitchFamily="34" charset="0"/>
                <a:sym typeface="Wingdings" panose="05000000000000000000" pitchFamily="2" charset="2"/>
              </a:rPr>
              <a:t> </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103624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pPr marL="274320" indent="-274320" eaLnBrk="1" fontAlgn="auto" hangingPunct="1">
              <a:spcAft>
                <a:spcPts val="0"/>
              </a:spcAft>
              <a:buFont typeface="Wingdings 2"/>
              <a:buChar char=""/>
              <a:defRPr/>
            </a:pPr>
            <a:r>
              <a:rPr lang="en-US" altLang="en-US" dirty="0"/>
              <a:t>After</a:t>
            </a:r>
            <a:r>
              <a:rPr lang="en-US" altLang="en-US" baseline="0" dirty="0"/>
              <a:t> alerting the head judge, t</a:t>
            </a:r>
            <a:r>
              <a:rPr lang="en-US" altLang="en-US" dirty="0"/>
              <a:t>wo judges of different political parties open ballot box to</a:t>
            </a:r>
            <a:r>
              <a:rPr lang="en-US" altLang="en-US" baseline="0" dirty="0"/>
              <a:t> take out ballots if full</a:t>
            </a:r>
            <a:endParaRPr lang="en-US" altLang="en-US" dirty="0"/>
          </a:p>
          <a:p>
            <a:pPr marL="274320" indent="-274320" eaLnBrk="1" fontAlgn="auto" hangingPunct="1">
              <a:spcAft>
                <a:spcPts val="0"/>
              </a:spcAft>
              <a:buFont typeface="Wingdings 2"/>
              <a:buChar char=""/>
              <a:defRPr/>
            </a:pPr>
            <a:r>
              <a:rPr lang="en-US" altLang="en-US" dirty="0"/>
              <a:t>If removing ballot</a:t>
            </a:r>
            <a:r>
              <a:rPr lang="en-US" altLang="en-US" baseline="0" dirty="0"/>
              <a:t> from a tabulator with a separate compartment for write-ins</a:t>
            </a:r>
            <a:r>
              <a:rPr lang="en-US" altLang="en-US" dirty="0"/>
              <a:t>, keep ballots with write-ins in separate container</a:t>
            </a:r>
          </a:p>
          <a:p>
            <a:pPr marL="274320" indent="-274320" eaLnBrk="1" fontAlgn="auto" hangingPunct="1">
              <a:spcAft>
                <a:spcPts val="0"/>
              </a:spcAft>
              <a:buFont typeface="Wingdings 2"/>
              <a:buChar char=""/>
              <a:defRPr/>
            </a:pPr>
            <a:r>
              <a:rPr lang="en-US" altLang="en-US" dirty="0"/>
              <a:t>Record time, initials of judges and any seal numbers used to secure ballots in Incident Log</a:t>
            </a:r>
          </a:p>
          <a:p>
            <a:pPr marL="274320" indent="-274320" eaLnBrk="1" fontAlgn="auto" hangingPunct="1">
              <a:spcAft>
                <a:spcPts val="0"/>
              </a:spcAft>
              <a:buFont typeface="Wingdings 2"/>
              <a:buChar char=""/>
              <a:defRPr/>
            </a:pPr>
            <a:endParaRPr lang="en-US" altLang="en-US" dirty="0"/>
          </a:p>
          <a:p>
            <a:pPr marL="274320" indent="-274320" eaLnBrk="1" fontAlgn="auto" hangingPunct="1">
              <a:spcAft>
                <a:spcPts val="0"/>
              </a:spcAft>
              <a:buFont typeface="Wingdings 2"/>
              <a:buChar char=""/>
              <a:defRPr/>
            </a:pPr>
            <a:r>
              <a:rPr lang="en-US" altLang="en-US" dirty="0"/>
              <a:t>Generally, only</a:t>
            </a:r>
            <a:r>
              <a:rPr lang="en-US" altLang="en-US" baseline="0" dirty="0"/>
              <a:t> the voter should be within 6 feet of the tabulator. Line management may come into play for larger turnout elections.</a:t>
            </a:r>
          </a:p>
          <a:p>
            <a:pPr marL="274320" indent="-274320" eaLnBrk="1" fontAlgn="auto" hangingPunct="1">
              <a:spcAft>
                <a:spcPts val="0"/>
              </a:spcAft>
              <a:buFont typeface="Wingdings 2"/>
              <a:buChar char=""/>
              <a:defRPr/>
            </a:pPr>
            <a:r>
              <a:rPr lang="en-US" altLang="en-US" baseline="0" dirty="0"/>
              <a:t>If you suspect the tabulator is not functioning properly, alert your head judge. </a:t>
            </a:r>
            <a:endParaRPr lang="en-US" altLang="en-US" dirty="0"/>
          </a:p>
          <a:p>
            <a:endParaRPr lang="en-US" altLang="en-US" dirty="0">
              <a:latin typeface="Arial" panose="020B0604020202020204" pitchFamily="34" charset="0"/>
            </a:endParaRPr>
          </a:p>
        </p:txBody>
      </p:sp>
      <p:sp>
        <p:nvSpPr>
          <p:cNvPr id="211972"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5A347004-8C2F-4CE0-890F-E6C79A6EF6BD}" type="slidenum">
              <a:rPr lang="en-US" altLang="en-US">
                <a:latin typeface="Arial" panose="020B0604020202020204" pitchFamily="34" charset="0"/>
              </a:rPr>
              <a:pPr/>
              <a:t>52</a:t>
            </a:fld>
            <a:endParaRPr lang="en-US" altLang="en-US" dirty="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C49AE355-0E55-4AD1-8359-860E47ED8939}" type="slidenum">
              <a:rPr lang="en-US" altLang="en-US">
                <a:latin typeface="Arial" panose="020B0604020202020204" pitchFamily="34" charset="0"/>
              </a:rPr>
              <a:pPr/>
              <a:t>53</a:t>
            </a:fld>
            <a:endParaRPr lang="en-US" altLang="en-US" dirty="0">
              <a:latin typeface="Arial" panose="020B0604020202020204"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If</a:t>
            </a:r>
            <a:r>
              <a:rPr lang="en-US" altLang="en-US" baseline="0" dirty="0">
                <a:latin typeface="Arial" panose="020B0604020202020204" pitchFamily="34" charset="0"/>
              </a:rPr>
              <a:t> the error screen pops up on the ballot counter, let the voter know that there was an error in marking their ballot. If you are going to discuss the error in general, such as simply explaining the logistics of a cross party vote, or what an ‘over vote’ is, that is totally fine. But if the voter is asking for you to examine their ballot and explain further, be sure to do this with a second judge who can provide party balance.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STATE PARTISAN PRIMARY ERRORS: Please know that if a voter cross party votes in a partisan primary, none of their votes in the partisan part of the ballot will be counted. Be sure to take the extra time to explain to voters the consequences of casting a ballot after such an error is made, because we want everyone’s vote to count! </a:t>
            </a:r>
            <a:endParaRPr lang="en-US" altLang="en-US" dirty="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54</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Let’s review guidelines</a:t>
            </a:r>
            <a:r>
              <a:rPr lang="en-US" altLang="en-US" baseline="0" dirty="0">
                <a:latin typeface="Arial" panose="020B0604020202020204" pitchFamily="34" charset="0"/>
              </a:rPr>
              <a:t> for fairness and order in the polling place</a:t>
            </a:r>
            <a:endParaRPr lang="en-US" altLang="en-US" dirty="0">
              <a:latin typeface="Arial" panose="020B0604020202020204" pitchFamily="34" charset="0"/>
            </a:endParaRPr>
          </a:p>
        </p:txBody>
      </p:sp>
    </p:spTree>
    <p:extLst>
      <p:ext uri="{BB962C8B-B14F-4D97-AF65-F5344CB8AC3E}">
        <p14:creationId xmlns:p14="http://schemas.microsoft.com/office/powerpoint/2010/main" val="538202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p:spPr>
        <p:txBody>
          <a:bodyPr/>
          <a:lstStyle/>
          <a:p>
            <a:r>
              <a:rPr lang="en-US" altLang="en-US" dirty="0">
                <a:latin typeface="Arial" panose="020B0604020202020204" pitchFamily="34" charset="0"/>
              </a:rPr>
              <a:t>A full</a:t>
            </a:r>
            <a:r>
              <a:rPr lang="en-US" altLang="en-US" baseline="0" dirty="0">
                <a:latin typeface="Arial" panose="020B0604020202020204" pitchFamily="34" charset="0"/>
              </a:rPr>
              <a:t> list of authorized persons is in your election judge guide. If someone from the media has entered or wishes to enter the polling place, alert your head judge. </a:t>
            </a:r>
          </a:p>
          <a:p>
            <a:endParaRPr lang="en-US" altLang="en-US" baseline="0" dirty="0">
              <a:latin typeface="Arial" panose="020B0604020202020204" pitchFamily="34" charset="0"/>
            </a:endParaRPr>
          </a:p>
          <a:p>
            <a:r>
              <a:rPr lang="en-US" altLang="en-US" baseline="0" dirty="0">
                <a:latin typeface="Arial" panose="020B0604020202020204" pitchFamily="34" charset="0"/>
              </a:rPr>
              <a:t>Observers can be authorized by the county auditor, clerk or OSS. They will have written authorization.</a:t>
            </a:r>
          </a:p>
        </p:txBody>
      </p:sp>
      <p:sp>
        <p:nvSpPr>
          <p:cNvPr id="228356"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EBC4B9B3-B02B-4E74-9681-815D611E8EC9}" type="slidenum">
              <a:rPr lang="en-US" altLang="en-US">
                <a:latin typeface="Arial" panose="020B0604020202020204" pitchFamily="34" charset="0"/>
              </a:rPr>
              <a:pPr/>
              <a:t>55</a:t>
            </a:fld>
            <a:endParaRPr lang="en-US" altLang="en-US" dirty="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While challengers</a:t>
            </a:r>
            <a:r>
              <a:rPr lang="en-US" altLang="en-US" baseline="0" dirty="0"/>
              <a:t> are appointed by political parties for partisan offices, by candidates for nonpartisan offices, they can be an election judge or any eligible voter in the precinct could also contest a voter’s eligibility. It is important to note that challengers are not poll watchers, we do not have poll watchers in Minnesota. </a:t>
            </a:r>
            <a:endParaRPr lang="en-US" altLang="en-US" dirty="0"/>
          </a:p>
          <a:p>
            <a:endParaRPr lang="en-US" dirty="0"/>
          </a:p>
          <a:p>
            <a:r>
              <a:rPr lang="en-US" dirty="0"/>
              <a:t>If</a:t>
            </a:r>
            <a:r>
              <a:rPr lang="en-US" baseline="0" dirty="0"/>
              <a:t> there is an appointed challenger in your precinct, your head judge will speak with them and get them seated in a space where they can observe the check-in tables.</a:t>
            </a:r>
            <a:endParaRPr lang="en-US" dirty="0"/>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56</a:t>
            </a:fld>
            <a:endParaRPr lang="en-US" altLang="en-US" dirty="0"/>
          </a:p>
        </p:txBody>
      </p:sp>
    </p:spTree>
    <p:extLst>
      <p:ext uri="{BB962C8B-B14F-4D97-AF65-F5344CB8AC3E}">
        <p14:creationId xmlns:p14="http://schemas.microsoft.com/office/powerpoint/2010/main" val="3069091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latin typeface="Arial" panose="020B0604020202020204" pitchFamily="34" charset="0"/>
              </a:rPr>
              <a:t>Within 100 feet of the polling place, there can be no campaigning or lingering</a:t>
            </a:r>
          </a:p>
          <a:p>
            <a:pPr marL="274320" indent="-274320" eaLnBrk="1" fontAlgn="auto" hangingPunct="1">
              <a:spcAft>
                <a:spcPts val="0"/>
              </a:spcAft>
              <a:buFont typeface="Wingdings 2"/>
              <a:buChar char=""/>
              <a:defRPr/>
            </a:pPr>
            <a:r>
              <a:rPr lang="en-US" altLang="en-US" dirty="0"/>
              <a:t>If polling place is on public property, campaigning not allowed anywhere on the property, even beyond 100 feet</a:t>
            </a:r>
          </a:p>
          <a:p>
            <a:pPr marL="274320" indent="-274320" eaLnBrk="1" fontAlgn="auto" hangingPunct="1">
              <a:spcAft>
                <a:spcPts val="0"/>
              </a:spcAft>
              <a:buFont typeface="Wingdings 2"/>
              <a:buChar char=""/>
              <a:defRPr/>
            </a:pPr>
            <a:r>
              <a:rPr lang="en-US" altLang="en-US" dirty="0"/>
              <a:t>Does not apply to adjacent private property</a:t>
            </a:r>
          </a:p>
          <a:p>
            <a:endParaRPr lang="en-US" altLang="en-US" dirty="0">
              <a:latin typeface="Arial" panose="020B0604020202020204" pitchFamily="34" charset="0"/>
            </a:endParaRPr>
          </a:p>
        </p:txBody>
      </p:sp>
      <p:sp>
        <p:nvSpPr>
          <p:cNvPr id="234500"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B5830794-D8FF-4500-883C-89DC86874CB8}" type="slidenum">
              <a:rPr lang="en-US" altLang="en-US">
                <a:latin typeface="Arial" panose="020B0604020202020204" pitchFamily="34" charset="0"/>
              </a:rPr>
              <a:pPr/>
              <a:t>57</a:t>
            </a:fld>
            <a:endParaRPr lang="en-US" altLang="en-US" dirty="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latin typeface="Arial" panose="020B0604020202020204" pitchFamily="34" charset="0"/>
              </a:rPr>
              <a:t>Within 100 feet of the polling place, there can be no campaigning or lingering</a:t>
            </a:r>
          </a:p>
          <a:p>
            <a:pPr marL="274320" indent="-274320" eaLnBrk="1" fontAlgn="auto" hangingPunct="1">
              <a:spcAft>
                <a:spcPts val="0"/>
              </a:spcAft>
              <a:buFont typeface="Wingdings 2"/>
              <a:buChar char=""/>
              <a:defRPr/>
            </a:pPr>
            <a:r>
              <a:rPr lang="en-US" altLang="en-US" dirty="0"/>
              <a:t>If polling place is on public property, campaigning not allowed anywhere on the property, even beyond 100 feet</a:t>
            </a:r>
          </a:p>
          <a:p>
            <a:pPr marL="274320" indent="-274320" eaLnBrk="1" fontAlgn="auto" hangingPunct="1">
              <a:spcAft>
                <a:spcPts val="0"/>
              </a:spcAft>
              <a:buFont typeface="Wingdings 2"/>
              <a:buChar char=""/>
              <a:defRPr/>
            </a:pPr>
            <a:r>
              <a:rPr lang="en-US" altLang="en-US" dirty="0"/>
              <a:t>Does not apply to adjacent private property</a:t>
            </a:r>
          </a:p>
          <a:p>
            <a:pPr marL="274320" indent="-274320" eaLnBrk="1" fontAlgn="auto" hangingPunct="1">
              <a:spcAft>
                <a:spcPts val="0"/>
              </a:spcAft>
              <a:buFont typeface="Wingdings 2"/>
              <a:buChar char=""/>
              <a:defRPr/>
            </a:pPr>
            <a:r>
              <a:rPr lang="en-US" altLang="en-US" dirty="0"/>
              <a:t>Ask voters to either cover up or remove campaign material while in the polling place.</a:t>
            </a:r>
          </a:p>
          <a:p>
            <a:pPr lvl="1" eaLnBrk="1" fontAlgn="auto" hangingPunct="1">
              <a:spcAft>
                <a:spcPts val="0"/>
              </a:spcAft>
              <a:defRPr/>
            </a:pPr>
            <a:r>
              <a:rPr lang="en-US" altLang="en-US" dirty="0"/>
              <a:t>If they refuse, they can vote but record their name and note the event in the Incident Log</a:t>
            </a:r>
          </a:p>
          <a:p>
            <a:endParaRPr lang="en-US" altLang="en-US" dirty="0">
              <a:latin typeface="Arial" panose="020B0604020202020204" pitchFamily="34" charset="0"/>
            </a:endParaRPr>
          </a:p>
        </p:txBody>
      </p:sp>
      <p:sp>
        <p:nvSpPr>
          <p:cNvPr id="234500"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B5830794-D8FF-4500-883C-89DC86874CB8}" type="slidenum">
              <a:rPr lang="en-US" altLang="en-US">
                <a:latin typeface="Arial" panose="020B0604020202020204" pitchFamily="34" charset="0"/>
              </a:rPr>
              <a:pPr/>
              <a:t>58</a:t>
            </a:fld>
            <a:endParaRPr lang="en-US" altLang="en-US" dirty="0">
              <a:latin typeface="Arial" panose="020B0604020202020204" pitchFamily="34" charset="0"/>
            </a:endParaRPr>
          </a:p>
        </p:txBody>
      </p:sp>
    </p:spTree>
    <p:extLst>
      <p:ext uri="{BB962C8B-B14F-4D97-AF65-F5344CB8AC3E}">
        <p14:creationId xmlns:p14="http://schemas.microsoft.com/office/powerpoint/2010/main" val="1962776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59</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3984" y="4414179"/>
            <a:ext cx="5030032" cy="4184993"/>
          </a:xfrm>
          <a:noFill/>
        </p:spPr>
        <p:txBody>
          <a:bodyPr/>
          <a:lstStyle/>
          <a:p>
            <a:r>
              <a:rPr lang="en-US" sz="1200" b="1" u="sng" kern="1200" dirty="0">
                <a:solidFill>
                  <a:schemeClr val="tx1"/>
                </a:solidFill>
                <a:effectLst/>
                <a:latin typeface="Arial" charset="0"/>
                <a:ea typeface="+mn-ea"/>
                <a:cs typeface="+mn-cs"/>
              </a:rPr>
              <a:t>Security Practices</a:t>
            </a:r>
            <a:r>
              <a:rPr lang="en-US" sz="1200" b="1"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Election judges represent the first line of defense for the physical and cyber security of Minnesota’s elections.  All election judges must keep a watchful eye on all voting equipment, removable memory devices, ballots &amp; supplies throughout the Election Day. Individuals observed inspecting, assessing or attempting to access or connect a device to voting equipment input/output data ports should be addressed by the head judge (and additional election judges if needed), with the incident communicated to the local election official immediately.</a:t>
            </a:r>
          </a:p>
        </p:txBody>
      </p:sp>
    </p:spTree>
    <p:extLst>
      <p:ext uri="{BB962C8B-B14F-4D97-AF65-F5344CB8AC3E}">
        <p14:creationId xmlns:p14="http://schemas.microsoft.com/office/powerpoint/2010/main" val="2516383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60</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3984" y="4414179"/>
            <a:ext cx="5030032" cy="4184993"/>
          </a:xfrm>
          <a:noFill/>
        </p:spPr>
        <p:txBody>
          <a:bodyPr/>
          <a:lstStyle/>
          <a:p>
            <a:r>
              <a:rPr lang="en-US" sz="1200" b="1" u="sng" kern="1200" dirty="0">
                <a:solidFill>
                  <a:schemeClr val="tx1"/>
                </a:solidFill>
                <a:effectLst/>
                <a:latin typeface="Arial" charset="0"/>
                <a:ea typeface="+mn-ea"/>
                <a:cs typeface="+mn-cs"/>
              </a:rPr>
              <a:t>Security Practices</a:t>
            </a:r>
            <a:r>
              <a:rPr lang="en-US" sz="1200" b="1"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Further, it is good practice to view/inspect the seals and any port plugs on voting equipment &amp; ballot storage containers throughout the day, with concerns again being reported immediately.</a:t>
            </a:r>
          </a:p>
          <a:p>
            <a:r>
              <a:rPr lang="en-US" sz="1200" kern="1200" dirty="0">
                <a:solidFill>
                  <a:schemeClr val="tx1"/>
                </a:solidFill>
                <a:effectLst/>
                <a:latin typeface="Arial" charset="0"/>
                <a:ea typeface="+mn-ea"/>
                <a:cs typeface="+mn-cs"/>
              </a:rPr>
              <a:t>Voter reports to election judges of observation of any of the above, or of e-mail, text, social media, phone or other communications attempting to disrupt or influence the elections process should similarly be reported.</a:t>
            </a:r>
          </a:p>
        </p:txBody>
      </p:sp>
    </p:spTree>
    <p:extLst>
      <p:ext uri="{BB962C8B-B14F-4D97-AF65-F5344CB8AC3E}">
        <p14:creationId xmlns:p14="http://schemas.microsoft.com/office/powerpoint/2010/main" val="233242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6</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264068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61</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3984" y="4414179"/>
            <a:ext cx="5030032" cy="4184993"/>
          </a:xfrm>
          <a:noFill/>
        </p:spPr>
        <p:txBody>
          <a:bodyPr/>
          <a:lstStyle/>
          <a:p>
            <a:r>
              <a:rPr lang="en-US" sz="1200" b="1" u="sng" kern="1200" dirty="0">
                <a:solidFill>
                  <a:schemeClr val="tx1"/>
                </a:solidFill>
                <a:effectLst/>
                <a:latin typeface="Arial" charset="0"/>
                <a:ea typeface="+mn-ea"/>
                <a:cs typeface="+mn-cs"/>
              </a:rPr>
              <a:t>Security Practices</a:t>
            </a:r>
            <a:r>
              <a:rPr lang="en-US" sz="1200" b="1"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 sergeant-at-arms or a peace officer may be requested to arrest or remove from the polling place any individual who, despite a warning to desist, engages in disorderly conduct, to include attempting to tamper with voting equipment.</a:t>
            </a:r>
          </a:p>
        </p:txBody>
      </p:sp>
    </p:spTree>
    <p:extLst>
      <p:ext uri="{BB962C8B-B14F-4D97-AF65-F5344CB8AC3E}">
        <p14:creationId xmlns:p14="http://schemas.microsoft.com/office/powerpoint/2010/main" val="17775879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8812CD1C-B788-438D-B0EF-CBE627B9EF9D}" type="slidenum">
              <a:rPr lang="en-US" altLang="en-US">
                <a:latin typeface="Arial" panose="020B0604020202020204" pitchFamily="34" charset="0"/>
              </a:rPr>
              <a:pPr/>
              <a:t>62</a:t>
            </a:fld>
            <a:endParaRPr lang="en-US" altLang="en-US" dirty="0">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3984" y="4414179"/>
            <a:ext cx="5030032" cy="4184993"/>
          </a:xfrm>
          <a:noFill/>
        </p:spPr>
        <p:txBody>
          <a:bodyPr/>
          <a:lstStyle/>
          <a:p>
            <a:r>
              <a:rPr lang="en-US" sz="1200" b="1" u="sng" kern="1200" dirty="0">
                <a:solidFill>
                  <a:schemeClr val="tx1"/>
                </a:solidFill>
                <a:effectLst/>
                <a:latin typeface="Arial" charset="0"/>
                <a:ea typeface="+mn-ea"/>
                <a:cs typeface="+mn-cs"/>
              </a:rPr>
              <a:t>Security Practices</a:t>
            </a:r>
            <a:r>
              <a:rPr lang="en-US" sz="1200" b="1"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 sergeant-at-arms or a peace officer shall not otherwise interfere in any manner with voters. </a:t>
            </a:r>
            <a:r>
              <a:rPr lang="en-US" sz="1200" kern="1200">
                <a:solidFill>
                  <a:schemeClr val="tx1"/>
                </a:solidFill>
                <a:effectLst/>
                <a:latin typeface="Arial" charset="0"/>
                <a:ea typeface="+mn-ea"/>
                <a:cs typeface="+mn-cs"/>
              </a:rPr>
              <a:t>The peace </a:t>
            </a:r>
            <a:r>
              <a:rPr lang="en-US" sz="1200" kern="1200" dirty="0">
                <a:solidFill>
                  <a:schemeClr val="tx1"/>
                </a:solidFill>
                <a:effectLst/>
                <a:latin typeface="Arial" charset="0"/>
                <a:ea typeface="+mn-ea"/>
                <a:cs typeface="+mn-cs"/>
              </a:rPr>
              <a:t>officer cannot remain in or within 50 feet of the entrance of the polling place once peace has been restored.</a:t>
            </a:r>
          </a:p>
          <a:p>
            <a:r>
              <a:rPr lang="en-US" sz="1200" kern="1200" dirty="0">
                <a:solidFill>
                  <a:schemeClr val="tx1"/>
                </a:solidFill>
                <a:effectLst/>
                <a:latin typeface="Arial" charset="0"/>
                <a:ea typeface="+mn-ea"/>
                <a:cs typeface="+mn-cs"/>
              </a:rPr>
              <a:t>Note the details of all security concerns &amp; how they were addressed on incident log.</a:t>
            </a:r>
          </a:p>
          <a:p>
            <a:r>
              <a:rPr lang="en-US" sz="1200" kern="1200" dirty="0">
                <a:solidFill>
                  <a:schemeClr val="tx1"/>
                </a:solidFill>
                <a:effectLst/>
                <a:latin typeface="Arial" charset="0"/>
                <a:ea typeface="+mn-ea"/>
                <a:cs typeface="+mn-cs"/>
              </a:rPr>
              <a:t>Related statutes &amp; rules: </a:t>
            </a:r>
            <a:r>
              <a:rPr lang="en-US" sz="1200" u="sng" kern="1200" dirty="0">
                <a:solidFill>
                  <a:schemeClr val="tx1"/>
                </a:solidFill>
                <a:effectLst/>
                <a:latin typeface="Arial" charset="0"/>
                <a:ea typeface="+mn-ea"/>
                <a:cs typeface="+mn-cs"/>
                <a:hlinkClick r:id="rId3"/>
              </a:rPr>
              <a:t>M.S. 204C.06, </a:t>
            </a:r>
            <a:r>
              <a:rPr lang="en-US" sz="1200" u="sng" kern="1200" dirty="0" err="1">
                <a:solidFill>
                  <a:schemeClr val="tx1"/>
                </a:solidFill>
                <a:effectLst/>
                <a:latin typeface="Arial" charset="0"/>
                <a:ea typeface="+mn-ea"/>
                <a:cs typeface="+mn-cs"/>
                <a:hlinkClick r:id="rId3"/>
              </a:rPr>
              <a:t>subds</a:t>
            </a:r>
            <a:r>
              <a:rPr lang="en-US" sz="1200" u="sng" kern="1200" dirty="0">
                <a:solidFill>
                  <a:schemeClr val="tx1"/>
                </a:solidFill>
                <a:effectLst/>
                <a:latin typeface="Arial" charset="0"/>
                <a:ea typeface="+mn-ea"/>
                <a:cs typeface="+mn-cs"/>
                <a:hlinkClick r:id="rId3"/>
              </a:rPr>
              <a:t>. 5 &amp; 6</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503822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p:spPr>
        <p:txBody>
          <a:bodyPr/>
          <a:lstStyle/>
          <a:p>
            <a:r>
              <a:rPr lang="en-US" altLang="en-US" dirty="0">
                <a:latin typeface="Arial" panose="020B0604020202020204" pitchFamily="34" charset="0"/>
              </a:rPr>
              <a:t>Voter assistants are typically family members or friends, but a voter can ask</a:t>
            </a:r>
            <a:r>
              <a:rPr lang="en-US" altLang="en-US" baseline="0" dirty="0">
                <a:latin typeface="Arial" panose="020B0604020202020204" pitchFamily="34" charset="0"/>
              </a:rPr>
              <a:t> anyone to assist them that is not their employer, agent from their union.</a:t>
            </a:r>
          </a:p>
          <a:p>
            <a:endParaRPr lang="en-US" altLang="en-US" baseline="0" dirty="0">
              <a:latin typeface="Arial" panose="020B0604020202020204" pitchFamily="34" charset="0"/>
            </a:endParaRPr>
          </a:p>
          <a:p>
            <a:r>
              <a:rPr lang="en-US" altLang="en-US" baseline="0" dirty="0">
                <a:latin typeface="Arial" panose="020B0604020202020204" pitchFamily="34" charset="0"/>
              </a:rPr>
              <a:t>Candidates may now assist voters.</a:t>
            </a:r>
          </a:p>
          <a:p>
            <a:endParaRPr lang="en-US" altLang="en-US" baseline="0" dirty="0">
              <a:latin typeface="Arial" panose="020B0604020202020204" pitchFamily="34" charset="0"/>
            </a:endParaRPr>
          </a:p>
          <a:p>
            <a:r>
              <a:rPr lang="en-US" altLang="en-US" dirty="0">
                <a:latin typeface="Arial" panose="020B0604020202020204" pitchFamily="34" charset="0"/>
              </a:rPr>
              <a:t>In the past some jurisdictions had a form to keep track of persons assisting voters because there was a limit of three. </a:t>
            </a:r>
            <a:r>
              <a:rPr lang="en-US" altLang="en-US" baseline="0" dirty="0">
                <a:latin typeface="Arial" panose="020B0604020202020204" pitchFamily="34" charset="0"/>
              </a:rPr>
              <a:t>Due to a 2020 Minnesota District Court decision, this is no longer the case. Voter assistants can assist as many voters in marking their ballot as needed. </a:t>
            </a:r>
          </a:p>
        </p:txBody>
      </p:sp>
      <p:sp>
        <p:nvSpPr>
          <p:cNvPr id="240644"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5643C510-B50A-495D-AC31-AEBDC44F7E2C}" type="slidenum">
              <a:rPr lang="en-US" altLang="en-US">
                <a:latin typeface="Arial" panose="020B0604020202020204" pitchFamily="34" charset="0"/>
              </a:rPr>
              <a:pPr/>
              <a:t>63</a:t>
            </a:fld>
            <a:endParaRPr lang="en-US" altLang="en-US" dirty="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Two election judges of different major parties may mark or observe a ballot according to voter’s direction.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Often, because the youth is awesome, student judges are the bilingual judges in the precinct. How can we assist</a:t>
            </a:r>
            <a:r>
              <a:rPr lang="en-US" altLang="en-US" baseline="0" dirty="0"/>
              <a:t> a voter with their ballot with a student judge translating, but still ensure that this is a party balance activity? We will need two party balance judges in addition to the student judge. </a:t>
            </a:r>
            <a:endParaRPr lang="en-US" altLang="en-US" dirty="0"/>
          </a:p>
          <a:p>
            <a:endParaRPr lang="en-US" altLang="en-US" dirty="0">
              <a:latin typeface="Arial" panose="020B0604020202020204" pitchFamily="34" charset="0"/>
            </a:endParaRPr>
          </a:p>
        </p:txBody>
      </p:sp>
      <p:sp>
        <p:nvSpPr>
          <p:cNvPr id="238596"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BD28AD10-7651-4FE1-9DAE-0803FF84E16A}" type="slidenum">
              <a:rPr lang="en-US" altLang="en-US">
                <a:latin typeface="Arial" panose="020B0604020202020204" pitchFamily="34" charset="0"/>
              </a:rPr>
              <a:pPr/>
              <a:t>64</a:t>
            </a:fld>
            <a:endParaRPr lang="en-US" altLang="en-US" dirty="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F8A34CF3-443D-4B26-943A-B3DF76A9D345}" type="slidenum">
              <a:rPr lang="en-US" altLang="en-US">
                <a:latin typeface="Arial" panose="020B0604020202020204" pitchFamily="34" charset="0"/>
              </a:rPr>
              <a:pPr/>
              <a:t>65</a:t>
            </a:fld>
            <a:endParaRPr lang="en-US" altLang="en-US" dirty="0">
              <a:latin typeface="Arial" panose="020B0604020202020204"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Voter’s can have the ballot take</a:t>
            </a:r>
            <a:r>
              <a:rPr lang="en-US" altLang="en-US" baseline="0" dirty="0">
                <a:latin typeface="Arial" panose="020B0604020202020204" pitchFamily="34" charset="0"/>
              </a:rPr>
              <a:t>n out to their vehicle. This entire process, from checking in the voter to inserting their ballot in the tabulator, is a party balance activity.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If the polling place has paper rosters, roster pages should not be brought to the curbside voter. There is a form that is used to have the voter sign the voter’s oath before voting their ballot. If an electronic is used in the polling place, receive instructions from local election officials as to whether or not a roster can be brought out to the curbside voter.</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Election Judges are not a deciding party on who should vote curbside, if someone is in their car and in line, they can vote curbside. In addition, curbside voting cannot block access to the polling place or override/block access to other disability accommodations.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We can’t assume who would benefit from the accessibility measures that we take in the polling place, which is why we offer for all voters to use the assistive ballot marking device, magnifying</a:t>
            </a:r>
            <a:r>
              <a:rPr lang="en-US" altLang="en-US" sz="1200" baseline="0" dirty="0"/>
              <a:t> tools, and the accessible voting booth or overflow 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It’s important to note that not every voter with a disability needs assistance. If a voter asks for assistance, provide that assistance in a respectful and professional manner and do not ask questions about reasons for the assistance. Not all disabilities can be seen or heard.  And vice versa, not all persons with noticeable disabilities require assistance.</a:t>
            </a:r>
            <a:endParaRPr lang="en-US" altLang="en-US" sz="1200" dirty="0"/>
          </a:p>
          <a:p>
            <a:endParaRPr lang="en-US" altLang="en-US" dirty="0">
              <a:latin typeface="Arial" panose="020B0604020202020204" pitchFamily="34" charset="0"/>
            </a:endParaRPr>
          </a:p>
        </p:txBody>
      </p:sp>
      <p:sp>
        <p:nvSpPr>
          <p:cNvPr id="244740"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F1D56A09-A9C7-478C-B1DC-FAAA62680E8F}" type="slidenum">
              <a:rPr lang="en-US" altLang="en-US">
                <a:latin typeface="Arial" panose="020B0604020202020204" pitchFamily="34" charset="0"/>
              </a:rPr>
              <a:pPr/>
              <a:t>66</a:t>
            </a:fld>
            <a:endParaRPr lang="en-US" altLang="en-US" dirty="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great resource for assisting persons who are blind or have low vision is found at:</a:t>
            </a:r>
          </a:p>
          <a:p>
            <a:endParaRPr lang="en-US" dirty="0">
              <a:hlinkClick r:id="rId3"/>
            </a:endParaRPr>
          </a:p>
          <a:p>
            <a:r>
              <a:rPr lang="en-US" dirty="0">
                <a:hlinkClick r:id="rId3"/>
              </a:rPr>
              <a:t>Do's and Don'ts When Interacting with a Person who is Blind | Wisconsin Department of Health Services</a:t>
            </a:r>
            <a:endParaRPr lang="en-US" dirty="0"/>
          </a:p>
          <a:p>
            <a:r>
              <a:rPr lang="en-US" dirty="0"/>
              <a:t>(https://www.dhs.wisconsin.gov/obvi/adjustment/dos-donts.htm)</a:t>
            </a:r>
          </a:p>
          <a:p>
            <a:endParaRPr lang="en-US" dirty="0"/>
          </a:p>
          <a:p>
            <a:r>
              <a:rPr lang="en-US" dirty="0"/>
              <a:t>Keep in mind that persons who are blind or have low-vision do not necessarily need assistance. Only help if when requested.</a:t>
            </a:r>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67</a:t>
            </a:fld>
            <a:endParaRPr lang="en-US" altLang="en-US" dirty="0"/>
          </a:p>
        </p:txBody>
      </p:sp>
    </p:spTree>
    <p:extLst>
      <p:ext uri="{BB962C8B-B14F-4D97-AF65-F5344CB8AC3E}">
        <p14:creationId xmlns:p14="http://schemas.microsoft.com/office/powerpoint/2010/main" val="31576519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68</a:t>
            </a:fld>
            <a:endParaRPr lang="en-US" altLang="en-US" dirty="0"/>
          </a:p>
        </p:txBody>
      </p:sp>
    </p:spTree>
    <p:extLst>
      <p:ext uri="{BB962C8B-B14F-4D97-AF65-F5344CB8AC3E}">
        <p14:creationId xmlns:p14="http://schemas.microsoft.com/office/powerpoint/2010/main" val="2724164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69</a:t>
            </a:fld>
            <a:endParaRPr lang="en-US" altLang="en-US" dirty="0"/>
          </a:p>
        </p:txBody>
      </p:sp>
    </p:spTree>
    <p:extLst>
      <p:ext uri="{BB962C8B-B14F-4D97-AF65-F5344CB8AC3E}">
        <p14:creationId xmlns:p14="http://schemas.microsoft.com/office/powerpoint/2010/main" val="39999512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70</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Let’s review closing the polls procedures.</a:t>
            </a:r>
          </a:p>
        </p:txBody>
      </p:sp>
    </p:spTree>
    <p:extLst>
      <p:ext uri="{BB962C8B-B14F-4D97-AF65-F5344CB8AC3E}">
        <p14:creationId xmlns:p14="http://schemas.microsoft.com/office/powerpoint/2010/main" val="130853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a:latin typeface="Arial" panose="020B0604020202020204" pitchFamily="34" charset="0"/>
              </a:rPr>
              <a:t>At the beginning of your shift, you will</a:t>
            </a:r>
            <a:r>
              <a:rPr lang="en-US" altLang="en-US" baseline="0" dirty="0">
                <a:latin typeface="Arial" panose="020B0604020202020204" pitchFamily="34" charset="0"/>
              </a:rPr>
              <a:t> affirm</a:t>
            </a:r>
            <a:r>
              <a:rPr lang="en-US" altLang="en-US" dirty="0">
                <a:latin typeface="Arial" panose="020B0604020202020204" pitchFamily="34" charset="0"/>
              </a:rPr>
              <a:t> the election judge oath,</a:t>
            </a:r>
            <a:r>
              <a:rPr lang="en-US" altLang="en-US" baseline="0" dirty="0">
                <a:latin typeface="Arial" panose="020B0604020202020204" pitchFamily="34" charset="0"/>
              </a:rPr>
              <a:t> administered by your head election judge. </a:t>
            </a:r>
            <a:endParaRPr lang="en-US" altLang="en-US" dirty="0">
              <a:latin typeface="Arial" panose="020B0604020202020204" pitchFamily="34" charset="0"/>
            </a:endParaRPr>
          </a:p>
        </p:txBody>
      </p:sp>
      <p:sp>
        <p:nvSpPr>
          <p:cNvPr id="64516"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546B75A7-AFFD-4370-974E-A9598D0FFD82}" type="slidenum">
              <a:rPr lang="en-US" altLang="en-US">
                <a:latin typeface="Arial" panose="020B0604020202020204" pitchFamily="34" charset="0"/>
              </a:rPr>
              <a:pPr/>
              <a:t>7</a:t>
            </a:fld>
            <a:endParaRPr lang="en-US" altLang="en-US" dirty="0">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9356DC33-1BF0-477E-993D-3FA4BDF7C8E0}" type="slidenum">
              <a:rPr lang="en-US" altLang="en-US">
                <a:latin typeface="Arial" panose="020B0604020202020204" pitchFamily="34" charset="0"/>
              </a:rPr>
              <a:pPr/>
              <a:t>71</a:t>
            </a:fld>
            <a:endParaRPr lang="en-US" altLang="en-US" dirty="0">
              <a:latin typeface="Arial" panose="020B0604020202020204" pitchFamily="34"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xfrm>
            <a:off x="913984" y="4414179"/>
            <a:ext cx="5030032" cy="4184993"/>
          </a:xfrm>
          <a:noFill/>
        </p:spPr>
        <p:txBody>
          <a:bodyPr/>
          <a:lstStyle/>
          <a:p>
            <a:pPr marL="274320" indent="-274320" eaLnBrk="1" fontAlgn="auto" hangingPunct="1">
              <a:spcAft>
                <a:spcPts val="0"/>
              </a:spcAft>
              <a:buFont typeface="Wingdings 2"/>
              <a:buChar char=""/>
              <a:defRPr/>
            </a:pPr>
            <a:r>
              <a:rPr lang="en-US" altLang="en-US" dirty="0"/>
              <a:t>Polling place open to the public after all voting is finished</a:t>
            </a:r>
          </a:p>
          <a:p>
            <a:pPr marL="274320" indent="-274320" eaLnBrk="1" fontAlgn="auto" hangingPunct="1">
              <a:spcAft>
                <a:spcPts val="0"/>
              </a:spcAft>
              <a:buFont typeface="Wingdings 2"/>
              <a:buChar char=""/>
              <a:defRPr/>
            </a:pPr>
            <a:r>
              <a:rPr lang="en-US" altLang="en-US" dirty="0"/>
              <a:t>Members of the public observing closing do not have to provide letter like challengers</a:t>
            </a:r>
          </a:p>
          <a:p>
            <a:pPr marL="274320" indent="-274320" eaLnBrk="1" fontAlgn="auto" hangingPunct="1">
              <a:spcAft>
                <a:spcPts val="0"/>
              </a:spcAft>
              <a:buFont typeface="Wingdings 2"/>
              <a:buChar char=""/>
              <a:defRPr/>
            </a:pPr>
            <a:r>
              <a:rPr lang="en-US" altLang="en-US" dirty="0"/>
              <a:t>Be sure to write your end time on your timesheet</a:t>
            </a:r>
          </a:p>
          <a:p>
            <a:pPr marL="274320" indent="-274320" eaLnBrk="1" fontAlgn="auto" hangingPunct="1">
              <a:spcAft>
                <a:spcPts val="0"/>
              </a:spcAft>
              <a:buFont typeface="Wingdings 2"/>
              <a:buChar char=""/>
              <a:defRPr/>
            </a:pPr>
            <a:endParaRPr lang="en-US" altLang="en-US" dirty="0"/>
          </a:p>
          <a:p>
            <a:pPr marL="0" indent="0" eaLnBrk="1" fontAlgn="auto" hangingPunct="1">
              <a:spcAft>
                <a:spcPts val="0"/>
              </a:spcAft>
              <a:buFont typeface="Wingdings 2"/>
              <a:buNone/>
              <a:defRPr/>
            </a:pPr>
            <a:r>
              <a:rPr lang="en-US" altLang="en-US" dirty="0"/>
              <a:t>Closing documents and procedures are prescribed by the local election official and will be managed by the head judge in the polling place.</a:t>
            </a:r>
          </a:p>
          <a:p>
            <a:pPr marL="0" indent="0" eaLnBrk="1" fontAlgn="auto" hangingPunct="1">
              <a:spcAft>
                <a:spcPts val="0"/>
              </a:spcAft>
              <a:buFont typeface="Wingdings 2"/>
              <a:buNone/>
              <a:defRPr/>
            </a:pPr>
            <a:endParaRPr lang="en-US" altLang="en-US" dirty="0"/>
          </a:p>
          <a:p>
            <a:pPr marL="0" indent="0" eaLnBrk="1" fontAlgn="auto" hangingPunct="1">
              <a:spcAft>
                <a:spcPts val="0"/>
              </a:spcAft>
              <a:buFont typeface="Wingdings 2"/>
              <a:buNone/>
              <a:defRPr/>
            </a:pPr>
            <a:r>
              <a:rPr lang="en-US" altLang="en-US" dirty="0"/>
              <a:t>The general process will entail:</a:t>
            </a:r>
          </a:p>
          <a:p>
            <a:pPr marL="171450" indent="-171450" eaLnBrk="1" fontAlgn="auto" hangingPunct="1">
              <a:spcAft>
                <a:spcPts val="0"/>
              </a:spcAft>
              <a:buFont typeface="Arial" panose="020B0604020202020204" pitchFamily="34" charset="0"/>
              <a:buChar char="•"/>
              <a:defRPr/>
            </a:pPr>
            <a:r>
              <a:rPr lang="en-US" altLang="en-US" dirty="0"/>
              <a:t>Counting signatures on the roster or counting voter receipts.</a:t>
            </a:r>
          </a:p>
          <a:p>
            <a:pPr marL="171450" indent="-171450" eaLnBrk="1" fontAlgn="auto" hangingPunct="1">
              <a:spcAft>
                <a:spcPts val="0"/>
              </a:spcAft>
              <a:buFont typeface="Arial" panose="020B0604020202020204" pitchFamily="34" charset="0"/>
              <a:buChar char="•"/>
              <a:defRPr/>
            </a:pPr>
            <a:r>
              <a:rPr lang="en-US" altLang="en-US" dirty="0"/>
              <a:t>Running results tape from the equipment.</a:t>
            </a:r>
          </a:p>
          <a:p>
            <a:pPr marL="171450" indent="-171450" eaLnBrk="1" fontAlgn="auto" hangingPunct="1">
              <a:spcAft>
                <a:spcPts val="0"/>
              </a:spcAft>
              <a:buFont typeface="Arial" panose="020B0604020202020204" pitchFamily="34" charset="0"/>
              <a:buChar char="•"/>
              <a:defRPr/>
            </a:pPr>
            <a:r>
              <a:rPr lang="en-US" altLang="en-US" dirty="0"/>
              <a:t>Counting write-in votes (following instructions of local election officials).</a:t>
            </a:r>
          </a:p>
          <a:p>
            <a:pPr marL="171450" indent="-171450" eaLnBrk="1" fontAlgn="auto" hangingPunct="1">
              <a:spcAft>
                <a:spcPts val="0"/>
              </a:spcAft>
              <a:buFont typeface="Arial" panose="020B0604020202020204" pitchFamily="34" charset="0"/>
              <a:buChar char="•"/>
              <a:defRPr/>
            </a:pPr>
            <a:r>
              <a:rPr lang="en-US" altLang="en-US" dirty="0"/>
              <a:t>Counting unused ballots.</a:t>
            </a:r>
          </a:p>
          <a:p>
            <a:pPr marL="171450" indent="-171450" eaLnBrk="1" fontAlgn="auto" hangingPunct="1">
              <a:spcAft>
                <a:spcPts val="0"/>
              </a:spcAft>
              <a:buFont typeface="Arial" panose="020B0604020202020204" pitchFamily="34" charset="0"/>
              <a:buChar char="•"/>
              <a:defRPr/>
            </a:pPr>
            <a:r>
              <a:rPr lang="en-US" altLang="en-US" dirty="0"/>
              <a:t>Removing voted ballots from voting equipment.</a:t>
            </a:r>
          </a:p>
          <a:p>
            <a:pPr marL="171450" indent="-171450" eaLnBrk="1" fontAlgn="auto" hangingPunct="1">
              <a:spcAft>
                <a:spcPts val="0"/>
              </a:spcAft>
              <a:buFont typeface="Arial" panose="020B0604020202020204" pitchFamily="34" charset="0"/>
              <a:buChar char="•"/>
              <a:defRPr/>
            </a:pPr>
            <a:r>
              <a:rPr lang="en-US" altLang="en-US" dirty="0"/>
              <a:t>Counting the number of voted ballots and placing them in locked storage cases/envelopes.</a:t>
            </a:r>
          </a:p>
          <a:p>
            <a:pPr marL="171450" indent="-171450" eaLnBrk="1" fontAlgn="auto" hangingPunct="1">
              <a:spcAft>
                <a:spcPts val="0"/>
              </a:spcAft>
              <a:buFont typeface="Arial" panose="020B0604020202020204" pitchFamily="34" charset="0"/>
              <a:buChar char="•"/>
              <a:defRPr/>
            </a:pPr>
            <a:r>
              <a:rPr lang="en-US" altLang="en-US" dirty="0"/>
              <a:t>Making sure that the number of those who voted at the polls, matches the number of ballots noted on the results tape, matches the number of voted, paper ballots in the voting equipment.</a:t>
            </a:r>
          </a:p>
          <a:p>
            <a:pPr marL="171450" indent="-171450" eaLnBrk="1" fontAlgn="auto" hangingPunct="1">
              <a:spcAft>
                <a:spcPts val="0"/>
              </a:spcAft>
              <a:buFont typeface="Arial" panose="020B0604020202020204" pitchFamily="34" charset="0"/>
              <a:buChar char="•"/>
              <a:defRPr/>
            </a:pPr>
            <a:r>
              <a:rPr lang="en-US" altLang="en-US" dirty="0"/>
              <a:t>Completing summary statements and other forms.</a:t>
            </a:r>
          </a:p>
          <a:p>
            <a:pPr marL="171450" indent="-171450" eaLnBrk="1" fontAlgn="auto" hangingPunct="1">
              <a:spcAft>
                <a:spcPts val="0"/>
              </a:spcAft>
              <a:buFont typeface="Arial" panose="020B0604020202020204" pitchFamily="34" charset="0"/>
              <a:buChar char="•"/>
              <a:defRPr/>
            </a:pPr>
            <a:r>
              <a:rPr lang="en-US" altLang="en-US" dirty="0"/>
              <a:t>Closing and securing equipment.</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13398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9356DC33-1BF0-477E-993D-3FA4BDF7C8E0}" type="slidenum">
              <a:rPr lang="en-US" altLang="en-US">
                <a:latin typeface="Arial" panose="020B0604020202020204" pitchFamily="34" charset="0"/>
              </a:rPr>
              <a:pPr/>
              <a:t>72</a:t>
            </a:fld>
            <a:endParaRPr lang="en-US" altLang="en-US" dirty="0">
              <a:latin typeface="Arial" panose="020B0604020202020204" pitchFamily="34"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xfrm>
            <a:off x="913984" y="4414179"/>
            <a:ext cx="5030032" cy="4184993"/>
          </a:xfrm>
          <a:noFill/>
        </p:spPr>
        <p:txBody>
          <a:bodyPr/>
          <a:lstStyle/>
          <a:p>
            <a:pPr marL="274320" indent="-274320" eaLnBrk="1" fontAlgn="auto" hangingPunct="1">
              <a:spcAft>
                <a:spcPts val="0"/>
              </a:spcAft>
              <a:buFont typeface="Wingdings 2"/>
              <a:buChar char=""/>
              <a:defRPr/>
            </a:pPr>
            <a:r>
              <a:rPr lang="en-US" altLang="en-US" dirty="0"/>
              <a:t>Polling place open to the public after all voting is finished</a:t>
            </a:r>
          </a:p>
          <a:p>
            <a:pPr marL="274320" indent="-274320" eaLnBrk="1" fontAlgn="auto" hangingPunct="1">
              <a:spcAft>
                <a:spcPts val="0"/>
              </a:spcAft>
              <a:buFont typeface="Wingdings 2"/>
              <a:buChar char=""/>
              <a:defRPr/>
            </a:pPr>
            <a:r>
              <a:rPr lang="en-US" altLang="en-US" dirty="0"/>
              <a:t>Members of the public observing closing do not have to provide letter like challengers</a:t>
            </a:r>
          </a:p>
          <a:p>
            <a:pPr marL="274320" indent="-274320" eaLnBrk="1" fontAlgn="auto" hangingPunct="1">
              <a:spcAft>
                <a:spcPts val="0"/>
              </a:spcAft>
              <a:buFont typeface="Wingdings 2"/>
              <a:buChar char=""/>
              <a:defRPr/>
            </a:pPr>
            <a:r>
              <a:rPr lang="en-US" altLang="en-US" dirty="0"/>
              <a:t>Be sure to write your end time on your timesheet</a:t>
            </a:r>
          </a:p>
          <a:p>
            <a:pPr marL="274320" indent="-274320" eaLnBrk="1" fontAlgn="auto" hangingPunct="1">
              <a:spcAft>
                <a:spcPts val="0"/>
              </a:spcAft>
              <a:buFont typeface="Wingdings 2"/>
              <a:buChar char=""/>
              <a:defRPr/>
            </a:pPr>
            <a:endParaRPr lang="en-US" altLang="en-US" dirty="0"/>
          </a:p>
          <a:p>
            <a:pPr marL="0" indent="0" eaLnBrk="1" fontAlgn="auto" hangingPunct="1">
              <a:spcAft>
                <a:spcPts val="0"/>
              </a:spcAft>
              <a:buFont typeface="Wingdings 2"/>
              <a:buNone/>
              <a:defRPr/>
            </a:pPr>
            <a:r>
              <a:rPr lang="en-US" altLang="en-US" dirty="0"/>
              <a:t>Closing documents and procedures are prescribed by the local election official and will be managed by the head judge in the polling place.</a:t>
            </a:r>
          </a:p>
          <a:p>
            <a:pPr marL="0" indent="0" eaLnBrk="1" fontAlgn="auto" hangingPunct="1">
              <a:spcAft>
                <a:spcPts val="0"/>
              </a:spcAft>
              <a:buFont typeface="Wingdings 2"/>
              <a:buNone/>
              <a:defRPr/>
            </a:pPr>
            <a:endParaRPr lang="en-US" altLang="en-US"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289862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9356DC33-1BF0-477E-993D-3FA4BDF7C8E0}" type="slidenum">
              <a:rPr lang="en-US" altLang="en-US">
                <a:latin typeface="Arial" panose="020B0604020202020204" pitchFamily="34" charset="0"/>
              </a:rPr>
              <a:pPr/>
              <a:t>73</a:t>
            </a:fld>
            <a:endParaRPr lang="en-US" altLang="en-US" dirty="0">
              <a:latin typeface="Arial" panose="020B0604020202020204" pitchFamily="34" charset="0"/>
            </a:endParaRPr>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xfrm>
            <a:off x="913984" y="4414179"/>
            <a:ext cx="5030032" cy="4184993"/>
          </a:xfrm>
          <a:noFill/>
        </p:spPr>
        <p:txBody>
          <a:bodyPr/>
          <a:lstStyle/>
          <a:p>
            <a:pPr marL="274320" indent="-274320" eaLnBrk="1" fontAlgn="auto" hangingPunct="1">
              <a:spcAft>
                <a:spcPts val="0"/>
              </a:spcAft>
              <a:buFont typeface="Wingdings 2"/>
              <a:buChar char=""/>
              <a:defRPr/>
            </a:pPr>
            <a:r>
              <a:rPr lang="en-US" altLang="en-US" dirty="0"/>
              <a:t>Polling place open to the public after all voting is finished</a:t>
            </a:r>
          </a:p>
          <a:p>
            <a:pPr marL="274320" indent="-274320" eaLnBrk="1" fontAlgn="auto" hangingPunct="1">
              <a:spcAft>
                <a:spcPts val="0"/>
              </a:spcAft>
              <a:buFont typeface="Wingdings 2"/>
              <a:buChar char=""/>
              <a:defRPr/>
            </a:pPr>
            <a:r>
              <a:rPr lang="en-US" altLang="en-US" dirty="0"/>
              <a:t>Members of the public observing closing do not have to provide letter like challengers</a:t>
            </a:r>
          </a:p>
          <a:p>
            <a:pPr marL="274320" indent="-274320" eaLnBrk="1" fontAlgn="auto" hangingPunct="1">
              <a:spcAft>
                <a:spcPts val="0"/>
              </a:spcAft>
              <a:buFont typeface="Wingdings 2"/>
              <a:buChar char=""/>
              <a:defRPr/>
            </a:pPr>
            <a:r>
              <a:rPr lang="en-US" altLang="en-US" dirty="0"/>
              <a:t>Be sure to write your end time on your timesheet</a:t>
            </a:r>
          </a:p>
          <a:p>
            <a:pPr marL="274320" indent="-274320" eaLnBrk="1" fontAlgn="auto" hangingPunct="1">
              <a:spcAft>
                <a:spcPts val="0"/>
              </a:spcAft>
              <a:buFont typeface="Wingdings 2"/>
              <a:buChar char=""/>
              <a:defRPr/>
            </a:pPr>
            <a:endParaRPr lang="en-US" altLang="en-US" dirty="0"/>
          </a:p>
          <a:p>
            <a:pPr marL="0" indent="0" eaLnBrk="1" fontAlgn="auto" hangingPunct="1">
              <a:spcAft>
                <a:spcPts val="0"/>
              </a:spcAft>
              <a:buFont typeface="Wingdings 2"/>
              <a:buNone/>
              <a:defRPr/>
            </a:pPr>
            <a:r>
              <a:rPr lang="en-US" altLang="en-US" dirty="0"/>
              <a:t>Closing documents and procedures are prescribed by the local election official and will be managed by the head judge in the polling place.</a:t>
            </a:r>
          </a:p>
          <a:p>
            <a:pPr marL="0" indent="0" eaLnBrk="1" fontAlgn="auto" hangingPunct="1">
              <a:spcAft>
                <a:spcPts val="0"/>
              </a:spcAft>
              <a:buFont typeface="Wingdings 2"/>
              <a:buNone/>
              <a:defRPr/>
            </a:pPr>
            <a:endParaRPr lang="en-US" altLang="en-US"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598427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a:t>
            </a:r>
            <a:r>
              <a:rPr lang="en-US" baseline="0" dirty="0"/>
              <a:t> your service to your community, for taking the time to learn and ask questions in training, and for all the hard work you are about to put in on Election Day. Any questions?</a:t>
            </a:r>
            <a:endParaRPr lang="en-US" dirty="0"/>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74</a:t>
            </a:fld>
            <a:endParaRPr lang="en-US" altLang="en-US" dirty="0"/>
          </a:p>
        </p:txBody>
      </p:sp>
    </p:spTree>
    <p:extLst>
      <p:ext uri="{BB962C8B-B14F-4D97-AF65-F5344CB8AC3E}">
        <p14:creationId xmlns:p14="http://schemas.microsoft.com/office/powerpoint/2010/main" val="676346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3ECC722-9C8A-49C8-BDD5-D6C789DA140E}" type="slidenum">
              <a:rPr lang="en-US" altLang="en-US">
                <a:latin typeface="Arial" panose="020B0604020202020204" pitchFamily="34" charset="0"/>
              </a:rPr>
              <a:pPr/>
              <a:t>75</a:t>
            </a:fld>
            <a:endParaRPr lang="en-US" altLang="en-US" dirty="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Taking a more detailed look at some of the topics we touched on in election judge training… </a:t>
            </a:r>
          </a:p>
        </p:txBody>
      </p:sp>
    </p:spTree>
    <p:extLst>
      <p:ext uri="{BB962C8B-B14F-4D97-AF65-F5344CB8AC3E}">
        <p14:creationId xmlns:p14="http://schemas.microsoft.com/office/powerpoint/2010/main" val="18236759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35591B1F-3681-4B7E-9A79-6348027F7B98}" type="slidenum">
              <a:rPr lang="en-US" altLang="en-US">
                <a:latin typeface="Arial" panose="020B0604020202020204" pitchFamily="34" charset="0"/>
              </a:rPr>
              <a:pPr/>
              <a:t>76</a:t>
            </a:fld>
            <a:endParaRPr lang="en-US" altLang="en-US" dirty="0">
              <a:latin typeface="Arial" panose="020B0604020202020204" pitchFamily="34"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xfrm>
            <a:off x="913984" y="4414179"/>
            <a:ext cx="5030032" cy="4184993"/>
          </a:xfrm>
          <a:noFill/>
        </p:spPr>
        <p:txBody>
          <a:bodyPr/>
          <a:lstStyle/>
          <a:p>
            <a:pPr eaLnBrk="1" hangingPunct="1"/>
            <a:r>
              <a:rPr lang="en-US" altLang="en-US" baseline="0" dirty="0">
                <a:latin typeface="Arial" panose="020B0604020202020204" pitchFamily="34" charset="0"/>
              </a:rPr>
              <a:t>As leaders in the polling place, head judges must oversee polling place setup and take down, answer questions and solve problems for their team and voters, and ensure the integrity and ease of the election processes taking place in their polling place. In head judge training we are going to go over in the detail some of the subjects that we touched in election judge training, as heads and assistants are the ones who should be handling high level situations and processes.</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Other duties include: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Understanding the Election Emergency Plan  </a:t>
            </a:r>
          </a:p>
          <a:p>
            <a:pPr marL="171450" indent="-171450" eaLnBrk="1" fontAlgn="auto" hangingPunct="1">
              <a:spcAft>
                <a:spcPts val="0"/>
              </a:spcAft>
              <a:buFont typeface="Arial" panose="020B0604020202020204" pitchFamily="34" charset="0"/>
              <a:buChar char="•"/>
              <a:defRPr/>
            </a:pPr>
            <a:r>
              <a:rPr lang="en-US" altLang="en-US" sz="1200" dirty="0"/>
              <a:t>Conducts emergency judge training for replacement judges</a:t>
            </a:r>
          </a:p>
          <a:p>
            <a:pPr marL="171450" indent="-171450" eaLnBrk="1" fontAlgn="auto" hangingPunct="1">
              <a:spcAft>
                <a:spcPts val="0"/>
              </a:spcAft>
              <a:buFont typeface="Arial" panose="020B0604020202020204" pitchFamily="34" charset="0"/>
              <a:buChar char="•"/>
              <a:defRPr/>
            </a:pPr>
            <a:r>
              <a:rPr lang="en-US" altLang="en-US" sz="1200" dirty="0"/>
              <a:t>Understands rules</a:t>
            </a:r>
            <a:r>
              <a:rPr lang="en-US" altLang="en-US" sz="1200" baseline="0" dirty="0"/>
              <a:t> around media in the polling place</a:t>
            </a:r>
            <a:endParaRPr lang="en-US" altLang="en-US" sz="1200" dirty="0"/>
          </a:p>
          <a:p>
            <a:pPr marL="171450" indent="-171450" eaLnBrk="1" fontAlgn="auto" hangingPunct="1">
              <a:spcAft>
                <a:spcPts val="0"/>
              </a:spcAft>
              <a:buFont typeface="Arial" panose="020B0604020202020204" pitchFamily="34" charset="0"/>
              <a:buChar char="•"/>
              <a:defRPr/>
            </a:pPr>
            <a:r>
              <a:rPr lang="en-US" altLang="en-US" sz="1200" dirty="0"/>
              <a:t>Closes the polling place and returns materials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Resolves questions and problems</a:t>
            </a:r>
          </a:p>
          <a:p>
            <a:pPr eaLnBrk="1" hangingPunct="1"/>
            <a:endParaRPr lang="en-US" altLang="en-US" dirty="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p:spPr>
        <p:txBody>
          <a:bodyPr/>
          <a:lstStyle/>
          <a:p>
            <a:r>
              <a:rPr lang="en-US" altLang="en-US" dirty="0">
                <a:latin typeface="Arial" panose="020B0604020202020204" pitchFamily="34" charset="0"/>
              </a:rPr>
              <a:t>Please</a:t>
            </a:r>
            <a:r>
              <a:rPr lang="en-US" altLang="en-US" baseline="0" dirty="0">
                <a:latin typeface="Arial" panose="020B0604020202020204" pitchFamily="34" charset="0"/>
              </a:rPr>
              <a:t> be aware of who is in your polling place and their conduct, you will have this list of authorized persons with you in the polling place to refer to, but now is the perfect time to ask questions if you have any concerns about who can be in the polling place.</a:t>
            </a:r>
            <a:endParaRPr lang="en-US" altLang="en-US" dirty="0">
              <a:latin typeface="Arial" panose="020B0604020202020204" pitchFamily="34" charset="0"/>
            </a:endParaRPr>
          </a:p>
        </p:txBody>
      </p:sp>
      <p:sp>
        <p:nvSpPr>
          <p:cNvPr id="230404"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DA319AF4-D444-40F7-A95F-0A23AA8DE9EB}" type="slidenum">
              <a:rPr lang="en-US" altLang="en-US">
                <a:latin typeface="Arial" panose="020B0604020202020204" pitchFamily="34" charset="0"/>
              </a:rPr>
              <a:pPr/>
              <a:t>77</a:t>
            </a:fld>
            <a:endParaRPr lang="en-US" altLang="en-US" dirty="0">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B4F1C65D-8523-42A6-8D82-860817A6C5C9}" type="slidenum">
              <a:rPr lang="en-US" altLang="en-US">
                <a:latin typeface="Arial" panose="020B0604020202020204" pitchFamily="34" charset="0"/>
              </a:rPr>
              <a:pPr/>
              <a:t>78</a:t>
            </a:fld>
            <a:endParaRPr lang="en-US" altLang="en-US" dirty="0">
              <a:latin typeface="Arial" panose="020B0604020202020204"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8A12A3B7-26E3-4274-BFF3-64C83975D31E}" type="slidenum">
              <a:rPr lang="en-US" altLang="en-US">
                <a:latin typeface="Arial" panose="020B0604020202020204" pitchFamily="34" charset="0"/>
              </a:rPr>
              <a:pPr/>
              <a:t>79</a:t>
            </a:fld>
            <a:endParaRPr lang="en-US" altLang="en-US" dirty="0">
              <a:latin typeface="Arial" panose="020B0604020202020204"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AF358FCE-0788-4D86-A0C4-D25304EA1E77}" type="slidenum">
              <a:rPr lang="en-US" altLang="en-US">
                <a:latin typeface="Arial" panose="020B0604020202020204" pitchFamily="34" charset="0"/>
              </a:rPr>
              <a:pPr/>
              <a:t>80</a:t>
            </a:fld>
            <a:endParaRPr lang="en-US" altLang="en-US" dirty="0">
              <a:latin typeface="Arial" panose="020B0604020202020204"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D2B7E6E-6CAF-4BF7-946B-6461C2CDB149}" type="slidenum">
              <a:rPr lang="en-US" altLang="en-US">
                <a:latin typeface="Arial" panose="020B0604020202020204" pitchFamily="34" charset="0"/>
              </a:rPr>
              <a:pPr/>
              <a:t>8</a:t>
            </a:fld>
            <a:endParaRPr lang="en-US" altLang="en-US" dirty="0">
              <a:latin typeface="Arial" panose="020B0604020202020204"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Keep</a:t>
            </a:r>
            <a:r>
              <a:rPr lang="en-US" altLang="en-US" baseline="0" dirty="0">
                <a:latin typeface="Arial" panose="020B0604020202020204" pitchFamily="34" charset="0"/>
              </a:rPr>
              <a:t> in the mind that voters remember their Election Day voting experiences. Voting isn’t just another monotonous interaction with the government, voting can be very high-stakes and exciting. Voters remember their check-in process, how long they waited in line, if they had more obstacles or perceived obstacles to voting than the person in line before them, etc. And they really like receiving an I Voted sticker. We want to make every voter’s Election Day experience is a smooth and efficient one, just as we would want that for ourselves. There is more information regarding professional expectations of election judges found in the election judge guide.</a:t>
            </a:r>
            <a:endParaRPr lang="en-US" altLang="en-US" dirty="0">
              <a:latin typeface="Arial" panose="020B0604020202020204" pitchFamily="34" charset="0"/>
            </a:endParaRPr>
          </a:p>
        </p:txBody>
      </p:sp>
    </p:spTree>
    <p:extLst>
      <p:ext uri="{BB962C8B-B14F-4D97-AF65-F5344CB8AC3E}">
        <p14:creationId xmlns:p14="http://schemas.microsoft.com/office/powerpoint/2010/main" val="38672797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Questions on Status: Dept. of Corrections Hotline available at </a:t>
            </a:r>
            <a:r>
              <a:rPr lang="en-US" altLang="en-US" b="1" dirty="0"/>
              <a:t>State General Election</a:t>
            </a:r>
            <a:r>
              <a:rPr lang="en-US" altLang="en-US" dirty="0"/>
              <a:t>. Separate Lines  for Hennepin/Ramsey. EJ contact County. County contact DOC.  </a:t>
            </a:r>
          </a:p>
          <a:p>
            <a:endParaRPr lang="en-US" altLang="en-US" dirty="0">
              <a:latin typeface="Arial" panose="020B0604020202020204" pitchFamily="34" charset="0"/>
            </a:endParaRPr>
          </a:p>
        </p:txBody>
      </p:sp>
      <p:sp>
        <p:nvSpPr>
          <p:cNvPr id="136196" name="Slide Number Placeholder 3"/>
          <p:cNvSpPr>
            <a:spLocks noGrp="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42950" indent="-285750" defTabSz="919163">
              <a:defRPr>
                <a:solidFill>
                  <a:schemeClr val="tx1"/>
                </a:solidFill>
                <a:latin typeface="Tahoma" panose="020B0604030504040204" pitchFamily="34" charset="0"/>
              </a:defRPr>
            </a:lvl2pPr>
            <a:lvl3pPr marL="1143000" indent="-228600" defTabSz="919163">
              <a:defRPr>
                <a:solidFill>
                  <a:schemeClr val="tx1"/>
                </a:solidFill>
                <a:latin typeface="Tahoma" panose="020B0604030504040204" pitchFamily="34" charset="0"/>
              </a:defRPr>
            </a:lvl3pPr>
            <a:lvl4pPr marL="1600200" indent="-228600" defTabSz="919163">
              <a:defRPr>
                <a:solidFill>
                  <a:schemeClr val="tx1"/>
                </a:solidFill>
                <a:latin typeface="Tahoma" panose="020B0604030504040204" pitchFamily="34" charset="0"/>
              </a:defRPr>
            </a:lvl4pPr>
            <a:lvl5pPr marL="2057400" indent="-228600" defTabSz="919163">
              <a:defRPr>
                <a:solidFill>
                  <a:schemeClr val="tx1"/>
                </a:solidFill>
                <a:latin typeface="Tahoma" panose="020B0604030504040204" pitchFamily="34" charset="0"/>
              </a:defRPr>
            </a:lvl5pPr>
            <a:lvl6pPr marL="2514600" indent="-228600" defTabSz="919163" eaLnBrk="0" fontAlgn="base" hangingPunct="0">
              <a:spcBef>
                <a:spcPct val="0"/>
              </a:spcBef>
              <a:spcAft>
                <a:spcPct val="0"/>
              </a:spcAft>
              <a:defRPr>
                <a:solidFill>
                  <a:schemeClr val="tx1"/>
                </a:solidFill>
                <a:latin typeface="Tahoma" panose="020B0604030504040204" pitchFamily="34" charset="0"/>
              </a:defRPr>
            </a:lvl6pPr>
            <a:lvl7pPr marL="2971800" indent="-228600" defTabSz="919163" eaLnBrk="0" fontAlgn="base" hangingPunct="0">
              <a:spcBef>
                <a:spcPct val="0"/>
              </a:spcBef>
              <a:spcAft>
                <a:spcPct val="0"/>
              </a:spcAft>
              <a:defRPr>
                <a:solidFill>
                  <a:schemeClr val="tx1"/>
                </a:solidFill>
                <a:latin typeface="Tahoma" panose="020B0604030504040204" pitchFamily="34" charset="0"/>
              </a:defRPr>
            </a:lvl7pPr>
            <a:lvl8pPr marL="3429000" indent="-228600" defTabSz="919163" eaLnBrk="0" fontAlgn="base" hangingPunct="0">
              <a:spcBef>
                <a:spcPct val="0"/>
              </a:spcBef>
              <a:spcAft>
                <a:spcPct val="0"/>
              </a:spcAft>
              <a:defRPr>
                <a:solidFill>
                  <a:schemeClr val="tx1"/>
                </a:solidFill>
                <a:latin typeface="Tahoma" panose="020B0604030504040204" pitchFamily="34" charset="0"/>
              </a:defRPr>
            </a:lvl8pPr>
            <a:lvl9pPr marL="3886200" indent="-228600" defTabSz="919163" eaLnBrk="0" fontAlgn="base" hangingPunct="0">
              <a:spcBef>
                <a:spcPct val="0"/>
              </a:spcBef>
              <a:spcAft>
                <a:spcPct val="0"/>
              </a:spcAft>
              <a:defRPr>
                <a:solidFill>
                  <a:schemeClr val="tx1"/>
                </a:solidFill>
                <a:latin typeface="Tahoma" panose="020B0604030504040204" pitchFamily="34" charset="0"/>
              </a:defRPr>
            </a:lvl9pPr>
          </a:lstStyle>
          <a:p>
            <a:fld id="{D7926D91-E2D7-45F1-96ED-AA7E8F929486}" type="slidenum">
              <a:rPr lang="en-US" altLang="en-US">
                <a:latin typeface="Arial" panose="020B0604020202020204" pitchFamily="34" charset="0"/>
              </a:rPr>
              <a:pPr/>
              <a:t>81</a:t>
            </a:fld>
            <a:endParaRPr lang="en-US" altLang="en-US" dirty="0">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24FB60AC-692C-460F-A7F9-7019ACD2BA05}" type="slidenum">
              <a:rPr lang="en-US" altLang="en-US">
                <a:latin typeface="Arial" panose="020B0604020202020204" pitchFamily="34" charset="0"/>
              </a:rPr>
              <a:pPr/>
              <a:t>82</a:t>
            </a:fld>
            <a:endParaRPr lang="en-US" altLang="en-US" dirty="0">
              <a:latin typeface="Arial" panose="020B0604020202020204"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Durin</a:t>
            </a:r>
            <a:r>
              <a:rPr lang="en-US" altLang="en-US" baseline="0" dirty="0">
                <a:latin typeface="Arial" panose="020B0604020202020204" pitchFamily="34" charset="0"/>
              </a:rPr>
              <a:t>g voting hours, it is a party balance activity to open tabulator compartments or touch voted ballots.</a:t>
            </a:r>
            <a:endParaRPr lang="en-US" altLang="en-US" dirty="0">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970AD3DC-C5D4-4479-9C5F-08ECA7EEC2BE}" type="slidenum">
              <a:rPr lang="en-US" altLang="en-US">
                <a:latin typeface="Arial" panose="020B0604020202020204" pitchFamily="34" charset="0"/>
              </a:rPr>
              <a:pPr/>
              <a:t>83</a:t>
            </a:fld>
            <a:endParaRPr lang="en-US" altLang="en-US" dirty="0">
              <a:latin typeface="Arial" panose="020B0604020202020204" pitchFamily="34" charset="0"/>
            </a:endParaRPr>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xfrm>
            <a:off x="913984" y="4414179"/>
            <a:ext cx="5030032" cy="4184993"/>
          </a:xfrm>
          <a:noFill/>
        </p:spPr>
        <p:txBody>
          <a:bodyPr/>
          <a:lstStyle/>
          <a:p>
            <a:pPr eaLnBrk="1" hangingPunct="1"/>
            <a:r>
              <a:rPr lang="en-US" altLang="en-US" dirty="0">
                <a:latin typeface="Arial" panose="020B0604020202020204" pitchFamily="34" charset="0"/>
              </a:rPr>
              <a:t>Talk about the write-in</a:t>
            </a:r>
            <a:r>
              <a:rPr lang="en-US" altLang="en-US" baseline="0" dirty="0">
                <a:latin typeface="Arial" panose="020B0604020202020204" pitchFamily="34" charset="0"/>
              </a:rPr>
              <a:t> registration names</a:t>
            </a:r>
          </a:p>
          <a:p>
            <a:pPr eaLnBrk="1" hangingPunct="1"/>
            <a:r>
              <a:rPr lang="en-US" altLang="en-US" baseline="0" dirty="0">
                <a:latin typeface="Arial" panose="020B0604020202020204" pitchFamily="34" charset="0"/>
              </a:rPr>
              <a:t>Write-in counting process – clerk instructs</a:t>
            </a:r>
          </a:p>
          <a:p>
            <a:pPr eaLnBrk="1" hangingPunct="1"/>
            <a:endParaRPr lang="en-US" altLang="en-US" baseline="0"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 of Judges when combined precinct: divide number of election judges by number of precincts and round to the nearest whole number.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187327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4A2BFC68-3CB4-4E77-B706-CF87F2678963}" type="slidenum">
              <a:rPr lang="en-US" altLang="en-US">
                <a:latin typeface="Arial" panose="020B0604020202020204" pitchFamily="34" charset="0"/>
              </a:rPr>
              <a:pPr/>
              <a:t>84</a:t>
            </a:fld>
            <a:endParaRPr lang="en-US" altLang="en-US" dirty="0">
              <a:latin typeface="Arial" panose="020B0604020202020204" pitchFamily="34" charset="0"/>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a:t>
            </a:r>
            <a:r>
              <a:rPr lang="en-US" baseline="0" dirty="0"/>
              <a:t> your service to your community, for taking the time to learn and ask questions in training, and for the leadership in the polling place and all the hard work you are about to put in on Election Day. Any questions?</a:t>
            </a:r>
            <a:endParaRPr lang="en-US" dirty="0"/>
          </a:p>
        </p:txBody>
      </p:sp>
      <p:sp>
        <p:nvSpPr>
          <p:cNvPr id="4" name="Slide Number Placeholder 3"/>
          <p:cNvSpPr>
            <a:spLocks noGrp="1"/>
          </p:cNvSpPr>
          <p:nvPr>
            <p:ph type="sldNum" sz="quarter" idx="10"/>
          </p:nvPr>
        </p:nvSpPr>
        <p:spPr/>
        <p:txBody>
          <a:bodyPr/>
          <a:lstStyle/>
          <a:p>
            <a:pPr>
              <a:defRPr/>
            </a:pPr>
            <a:fld id="{D5B9B140-FF0A-4150-BD97-B3BBE90051A7}" type="slidenum">
              <a:rPr lang="en-US" altLang="en-US" smtClean="0"/>
              <a:pPr>
                <a:defRPr/>
              </a:pPr>
              <a:t>85</a:t>
            </a:fld>
            <a:endParaRPr lang="en-US" altLang="en-US" dirty="0"/>
          </a:p>
        </p:txBody>
      </p:sp>
    </p:spTree>
    <p:extLst>
      <p:ext uri="{BB962C8B-B14F-4D97-AF65-F5344CB8AC3E}">
        <p14:creationId xmlns:p14="http://schemas.microsoft.com/office/powerpoint/2010/main" val="2175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19163">
              <a:defRPr>
                <a:solidFill>
                  <a:schemeClr val="tx1"/>
                </a:solidFill>
                <a:latin typeface="Tahoma" panose="020B0604030504040204" pitchFamily="34" charset="0"/>
              </a:defRPr>
            </a:lvl1pPr>
            <a:lvl2pPr marL="708025" indent="-271463" defTabSz="919163">
              <a:defRPr>
                <a:solidFill>
                  <a:schemeClr val="tx1"/>
                </a:solidFill>
                <a:latin typeface="Tahoma" panose="020B0604030504040204" pitchFamily="34" charset="0"/>
              </a:defRPr>
            </a:lvl2pPr>
            <a:lvl3pPr marL="1089025" indent="-217488" defTabSz="919163">
              <a:defRPr>
                <a:solidFill>
                  <a:schemeClr val="tx1"/>
                </a:solidFill>
                <a:latin typeface="Tahoma" panose="020B0604030504040204" pitchFamily="34" charset="0"/>
              </a:defRPr>
            </a:lvl3pPr>
            <a:lvl4pPr marL="1524000" indent="-217488" defTabSz="919163">
              <a:defRPr>
                <a:solidFill>
                  <a:schemeClr val="tx1"/>
                </a:solidFill>
                <a:latin typeface="Tahoma" panose="020B0604030504040204" pitchFamily="34" charset="0"/>
              </a:defRPr>
            </a:lvl4pPr>
            <a:lvl5pPr marL="1960563" indent="-217488" defTabSz="919163">
              <a:defRPr>
                <a:solidFill>
                  <a:schemeClr val="tx1"/>
                </a:solidFill>
                <a:latin typeface="Tahoma" panose="020B0604030504040204" pitchFamily="34" charset="0"/>
              </a:defRPr>
            </a:lvl5pPr>
            <a:lvl6pPr marL="2417763" indent="-217488" defTabSz="919163" eaLnBrk="0" fontAlgn="base" hangingPunct="0">
              <a:spcBef>
                <a:spcPct val="0"/>
              </a:spcBef>
              <a:spcAft>
                <a:spcPct val="0"/>
              </a:spcAft>
              <a:defRPr>
                <a:solidFill>
                  <a:schemeClr val="tx1"/>
                </a:solidFill>
                <a:latin typeface="Tahoma" panose="020B0604030504040204" pitchFamily="34" charset="0"/>
              </a:defRPr>
            </a:lvl6pPr>
            <a:lvl7pPr marL="2874963" indent="-217488" defTabSz="919163" eaLnBrk="0" fontAlgn="base" hangingPunct="0">
              <a:spcBef>
                <a:spcPct val="0"/>
              </a:spcBef>
              <a:spcAft>
                <a:spcPct val="0"/>
              </a:spcAft>
              <a:defRPr>
                <a:solidFill>
                  <a:schemeClr val="tx1"/>
                </a:solidFill>
                <a:latin typeface="Tahoma" panose="020B0604030504040204" pitchFamily="34" charset="0"/>
              </a:defRPr>
            </a:lvl7pPr>
            <a:lvl8pPr marL="3332163" indent="-217488" defTabSz="919163" eaLnBrk="0" fontAlgn="base" hangingPunct="0">
              <a:spcBef>
                <a:spcPct val="0"/>
              </a:spcBef>
              <a:spcAft>
                <a:spcPct val="0"/>
              </a:spcAft>
              <a:defRPr>
                <a:solidFill>
                  <a:schemeClr val="tx1"/>
                </a:solidFill>
                <a:latin typeface="Tahoma" panose="020B0604030504040204" pitchFamily="34" charset="0"/>
              </a:defRPr>
            </a:lvl8pPr>
            <a:lvl9pPr marL="3789363" indent="-217488" defTabSz="919163" eaLnBrk="0" fontAlgn="base" hangingPunct="0">
              <a:spcBef>
                <a:spcPct val="0"/>
              </a:spcBef>
              <a:spcAft>
                <a:spcPct val="0"/>
              </a:spcAft>
              <a:defRPr>
                <a:solidFill>
                  <a:schemeClr val="tx1"/>
                </a:solidFill>
                <a:latin typeface="Tahoma" panose="020B0604030504040204" pitchFamily="34" charset="0"/>
              </a:defRPr>
            </a:lvl9pPr>
          </a:lstStyle>
          <a:p>
            <a:fld id="{DD2B7E6E-6CAF-4BF7-946B-6461C2CDB149}" type="slidenum">
              <a:rPr lang="en-US" altLang="en-US">
                <a:latin typeface="Arial" panose="020B0604020202020204" pitchFamily="34" charset="0"/>
              </a:rPr>
              <a:pPr/>
              <a:t>9</a:t>
            </a:fld>
            <a:endParaRPr lang="en-US" altLang="en-US" dirty="0">
              <a:latin typeface="Arial" panose="020B0604020202020204"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3984" y="4414179"/>
            <a:ext cx="5030032" cy="418499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1340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ctr">
              <a:defRPr/>
            </a:pPr>
            <a:endParaRPr lang="en-US" dirty="0"/>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ctr">
              <a:defRPr/>
            </a:pPr>
            <a:endParaRPr lang="en-US" dirty="0"/>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ctr">
              <a:defRPr/>
            </a:pPr>
            <a:endParaRPr lang="en-US" dirty="0"/>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sz="4000" b="0"/>
            </a:lvl1pPr>
          </a:lstStyle>
          <a:p>
            <a:r>
              <a:rPr lang="en-US" dirty="0"/>
              <a:t>Click to edit Master title style</a:t>
            </a:r>
          </a:p>
        </p:txBody>
      </p:sp>
      <p:sp>
        <p:nvSpPr>
          <p:cNvPr id="9" name="Subtitle 8"/>
          <p:cNvSpPr>
            <a:spLocks noGrp="1"/>
          </p:cNvSpPr>
          <p:nvPr>
            <p:ph type="subTitle" idx="1"/>
          </p:nvPr>
        </p:nvSpPr>
        <p:spPr>
          <a:xfrm>
            <a:off x="2286000" y="5003322"/>
            <a:ext cx="6172200" cy="1371600"/>
          </a:xfrm>
        </p:spPr>
        <p:txBody>
          <a:bodyPr>
            <a:normAutofit/>
          </a:bodyPr>
          <a:lstStyle>
            <a:lvl1pPr marL="0" indent="0" algn="l">
              <a:buNone/>
              <a:defRPr sz="2800" b="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3F241853-3EAE-4483-AB35-D06364DD4C38}" type="datetimeFigureOut">
              <a:rPr lang="en-US"/>
              <a:pPr>
                <a:defRPr/>
              </a:pPr>
              <a:t>5/7/2022</a:t>
            </a:fld>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dirty="0"/>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smtClean="0"/>
            </a:lvl1pPr>
          </a:lstStyle>
          <a:p>
            <a:pPr>
              <a:defRPr/>
            </a:pPr>
            <a:fld id="{B23DA8AB-A022-4D58-ACC0-ABC04D199FCB}" type="slidenum">
              <a:rPr lang="en-US" altLang="en-US"/>
              <a:pPr>
                <a:defRPr/>
              </a:pPr>
              <a:t>‹#›</a:t>
            </a:fld>
            <a:endParaRPr lang="en-US" altLang="en-US" dirty="0"/>
          </a:p>
        </p:txBody>
      </p:sp>
    </p:spTree>
    <p:extLst>
      <p:ext uri="{BB962C8B-B14F-4D97-AF65-F5344CB8AC3E}">
        <p14:creationId xmlns:p14="http://schemas.microsoft.com/office/powerpoint/2010/main" val="38915091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B9AB40E-E4F4-42E6-95DE-31B0035D00DB}" type="datetimeFigureOut">
              <a:rPr lang="en-US"/>
              <a:pPr>
                <a:defRPr/>
              </a:pPr>
              <a:t>5/7/2022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B73AA50-6B23-4D98-AA26-73ACF56E0770}" type="slidenum">
              <a:rPr lang="en-US" altLang="en-US"/>
              <a:pPr>
                <a:defRPr/>
              </a:pPr>
              <a:t>‹#›</a:t>
            </a:fld>
            <a:endParaRPr lang="en-US" altLang="en-US" dirty="0"/>
          </a:p>
        </p:txBody>
      </p:sp>
    </p:spTree>
    <p:extLst>
      <p:ext uri="{BB962C8B-B14F-4D97-AF65-F5344CB8AC3E}">
        <p14:creationId xmlns:p14="http://schemas.microsoft.com/office/powerpoint/2010/main" val="251951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9DE442-2E01-494B-A08E-6764BB8322E0}" type="datetimeFigureOut">
              <a:rPr lang="en-US"/>
              <a:pPr>
                <a:defRPr/>
              </a:pPr>
              <a:t>5/7/2022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F3FDEC5-7677-435A-9EC4-202448AA0A44}" type="slidenum">
              <a:rPr lang="en-US" altLang="en-US"/>
              <a:pPr>
                <a:defRPr/>
              </a:pPr>
              <a:t>‹#›</a:t>
            </a:fld>
            <a:endParaRPr lang="en-US" altLang="en-US" dirty="0"/>
          </a:p>
        </p:txBody>
      </p:sp>
    </p:spTree>
    <p:extLst>
      <p:ext uri="{BB962C8B-B14F-4D97-AF65-F5344CB8AC3E}">
        <p14:creationId xmlns:p14="http://schemas.microsoft.com/office/powerpoint/2010/main" val="3702775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C41286E-0989-4C6A-9433-816AE2F86B5B}" type="datetimeFigureOut">
              <a:rPr lang="en-US" smtClean="0"/>
              <a:pPr>
                <a:defRPr/>
              </a:pPr>
              <a:t>5/7/2022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F37ABEB-C799-4357-BEEB-593313CA83CB}" type="slidenum">
              <a:rPr lang="en-US" smtClean="0"/>
              <a:t>‹#›</a:t>
            </a:fld>
            <a:endParaRPr lang="en-US"/>
          </a:p>
        </p:txBody>
      </p:sp>
    </p:spTree>
    <p:extLst>
      <p:ext uri="{BB962C8B-B14F-4D97-AF65-F5344CB8AC3E}">
        <p14:creationId xmlns:p14="http://schemas.microsoft.com/office/powerpoint/2010/main" val="150810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0B82331-4BCA-4C5A-9234-6074974ACABA}" type="datetimeFigureOut">
              <a:rPr lang="en-US" smtClean="0"/>
              <a:pPr>
                <a:defRPr/>
              </a:pPr>
              <a:t>5/7/2022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F37ABEB-C799-4357-BEEB-593313CA83CB}" type="slidenum">
              <a:rPr lang="en-US" smtClean="0"/>
              <a:t>‹#›</a:t>
            </a:fld>
            <a:endParaRPr lang="en-US"/>
          </a:p>
        </p:txBody>
      </p:sp>
    </p:spTree>
    <p:extLst>
      <p:ext uri="{BB962C8B-B14F-4D97-AF65-F5344CB8AC3E}">
        <p14:creationId xmlns:p14="http://schemas.microsoft.com/office/powerpoint/2010/main" val="294914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94BEA38-3352-4FC0-BD39-27FDEE92AC1D}" type="datetimeFigureOut">
              <a:rPr lang="en-US" smtClean="0"/>
              <a:pPr>
                <a:defRPr/>
              </a:pPr>
              <a:t>5/7/2022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2969159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D49754"/>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514600"/>
            <a:ext cx="6400800" cy="2057400"/>
          </a:xfrm>
        </p:spPr>
        <p:txBody>
          <a:bodyPr>
            <a:normAutofit/>
          </a:bodyPr>
          <a:lstStyle>
            <a:lvl1pPr marL="0" indent="0" algn="ctr">
              <a:buNone/>
              <a:defRPr sz="2800" b="1" i="0" cap="small" spc="250" baseline="0">
                <a:solidFill>
                  <a:schemeClr val="tx1"/>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685800" y="381000"/>
            <a:ext cx="7772400" cy="1295400"/>
          </a:xfrm>
        </p:spPr>
        <p:txBody>
          <a:bodyPr>
            <a:normAutofit/>
          </a:bodyPr>
          <a:lstStyle>
            <a:lvl1pPr>
              <a:defRPr sz="3800" b="1" i="0" cap="all" baseline="0">
                <a:solidFill>
                  <a:srgbClr val="CD5437"/>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695300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94BEA38-3352-4FC0-BD39-27FDEE92AC1D}" type="datetimeFigureOut">
              <a:rPr lang="en-US" smtClean="0"/>
              <a:pPr>
                <a:defRPr/>
              </a:pPr>
              <a:t>5/7/2022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112714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D49754"/>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514600"/>
            <a:ext cx="6400800" cy="2057400"/>
          </a:xfrm>
        </p:spPr>
        <p:txBody>
          <a:bodyPr>
            <a:normAutofit/>
          </a:bodyPr>
          <a:lstStyle>
            <a:lvl1pPr marL="0" indent="0" algn="ctr">
              <a:buNone/>
              <a:defRPr sz="2800" b="1" i="0" cap="small" spc="250" baseline="0">
                <a:solidFill>
                  <a:schemeClr val="tx1"/>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685800" y="381000"/>
            <a:ext cx="7772400" cy="1295400"/>
          </a:xfrm>
        </p:spPr>
        <p:txBody>
          <a:bodyPr>
            <a:normAutofit/>
          </a:bodyPr>
          <a:lstStyle>
            <a:lvl1pPr>
              <a:defRPr sz="3800" b="1" i="0" cap="all" baseline="0">
                <a:solidFill>
                  <a:srgbClr val="CD5437"/>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9862596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D49754"/>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514600"/>
            <a:ext cx="6400800" cy="2057400"/>
          </a:xfrm>
        </p:spPr>
        <p:txBody>
          <a:bodyPr>
            <a:normAutofit/>
          </a:bodyPr>
          <a:lstStyle>
            <a:lvl1pPr marL="0" indent="0" algn="ctr">
              <a:buNone/>
              <a:defRPr sz="2800" b="1" i="0" cap="small" spc="250" baseline="0">
                <a:solidFill>
                  <a:schemeClr val="tx1"/>
                </a:solidFill>
                <a:latin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685800" y="381000"/>
            <a:ext cx="7772400" cy="1295400"/>
          </a:xfrm>
        </p:spPr>
        <p:txBody>
          <a:bodyPr>
            <a:normAutofit/>
          </a:bodyPr>
          <a:lstStyle>
            <a:lvl1pPr>
              <a:defRPr sz="3800" b="1" i="0" cap="all" baseline="0">
                <a:solidFill>
                  <a:srgbClr val="CD5437"/>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398696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94BEA38-3352-4FC0-BD39-27FDEE92AC1D}" type="datetimeFigureOut">
              <a:rPr lang="en-US" smtClean="0"/>
              <a:pPr>
                <a:defRPr/>
              </a:pPr>
              <a:t>5/7/2022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230944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7663" y="5638800"/>
            <a:ext cx="7508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p:cNvSpPr>
          <p:nvPr>
            <p:ph type="dt" sz="half" idx="10"/>
          </p:nvPr>
        </p:nvSpPr>
        <p:spPr/>
        <p:txBody>
          <a:bodyPr rtlCol="0"/>
          <a:lstStyle>
            <a:lvl1pPr>
              <a:defRPr/>
            </a:lvl1pPr>
          </a:lstStyle>
          <a:p>
            <a:pPr>
              <a:defRPr/>
            </a:pPr>
            <a:fld id="{7C41286E-0989-4C6A-9433-816AE2F86B5B}" type="datetimeFigureOut">
              <a:rPr lang="en-US"/>
              <a:pPr>
                <a:defRPr/>
              </a:pPr>
              <a:t>5/7/2022</a:t>
            </a:fld>
            <a:endParaRPr lang="en-US" dirty="0"/>
          </a:p>
        </p:txBody>
      </p:sp>
      <p:sp>
        <p:nvSpPr>
          <p:cNvPr id="6" name="Footer Placeholder 9"/>
          <p:cNvSpPr>
            <a:spLocks noGrp="1"/>
          </p:cNvSpPr>
          <p:nvPr>
            <p:ph type="ftr" sz="quarter" idx="11"/>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2850716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0B82331-4BCA-4C5A-9234-6074974ACABA}" type="datetimeFigureOut">
              <a:rPr lang="en-US" smtClean="0"/>
              <a:pPr>
                <a:defRPr/>
              </a:pPr>
              <a:t>5/7/2022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F37ABEB-C799-4357-BEEB-593313CA83CB}" type="slidenum">
              <a:rPr lang="en-US" smtClean="0"/>
              <a:t>‹#›</a:t>
            </a:fld>
            <a:endParaRPr lang="en-US"/>
          </a:p>
        </p:txBody>
      </p:sp>
    </p:spTree>
    <p:extLst>
      <p:ext uri="{BB962C8B-B14F-4D97-AF65-F5344CB8AC3E}">
        <p14:creationId xmlns:p14="http://schemas.microsoft.com/office/powerpoint/2010/main" val="66327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ctr">
              <a:defRPr/>
            </a:pPr>
            <a:endParaRPr lang="en-US" dirty="0"/>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ctr">
              <a:defRPr/>
            </a:pPr>
            <a:endParaRPr lang="en-US" dirty="0"/>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ctr">
              <a:defRPr/>
            </a:pPr>
            <a:endParaRPr lang="en-US" dirty="0"/>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C15AAF67-D852-46D6-B81B-15CDE09CC430}" type="datetimeFigureOut">
              <a:rPr lang="en-US"/>
              <a:pPr>
                <a:defRPr/>
              </a:pPr>
              <a:t>5/7/2022</a:t>
            </a:fld>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dirty="0"/>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smtClean="0"/>
            </a:lvl1pPr>
          </a:lstStyle>
          <a:p>
            <a:pPr>
              <a:defRPr/>
            </a:pPr>
            <a:fld id="{3181FED3-602D-44D8-AA11-28DC7BB15200}" type="slidenum">
              <a:rPr lang="en-US" altLang="en-US"/>
              <a:pPr>
                <a:defRPr/>
              </a:pPr>
              <a:t>‹#›</a:t>
            </a:fld>
            <a:endParaRPr lang="en-US" altLang="en-US" dirty="0"/>
          </a:p>
        </p:txBody>
      </p:sp>
    </p:spTree>
    <p:extLst>
      <p:ext uri="{BB962C8B-B14F-4D97-AF65-F5344CB8AC3E}">
        <p14:creationId xmlns:p14="http://schemas.microsoft.com/office/powerpoint/2010/main" val="19939968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E2BE86F-5D14-4E84-B68E-D3C9FF0B35C6}" type="datetimeFigureOut">
              <a:rPr lang="en-US"/>
              <a:pPr>
                <a:defRPr/>
              </a:pPr>
              <a:t>5/7/2022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42FAB0A9-EDEA-47E4-9C51-587F5AE7DFBE}" type="slidenum">
              <a:rPr lang="en-US" altLang="en-US"/>
              <a:pPr>
                <a:defRPr/>
              </a:pPr>
              <a:t>‹#›</a:t>
            </a:fld>
            <a:endParaRPr lang="en-US" altLang="en-US" dirty="0"/>
          </a:p>
        </p:txBody>
      </p:sp>
    </p:spTree>
    <p:extLst>
      <p:ext uri="{BB962C8B-B14F-4D97-AF65-F5344CB8AC3E}">
        <p14:creationId xmlns:p14="http://schemas.microsoft.com/office/powerpoint/2010/main" val="159794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651A466A-842D-4FBB-9A70-08FA1FEE85D8}" type="datetimeFigureOut">
              <a:rPr lang="en-US"/>
              <a:pPr>
                <a:defRPr/>
              </a:pPr>
              <a:t>5/7/2022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3D2C6325-72A5-4D01-84D2-5BC841920161}" type="slidenum">
              <a:rPr lang="en-US" altLang="en-US"/>
              <a:pPr>
                <a:defRPr/>
              </a:pPr>
              <a:t>‹#›</a:t>
            </a:fld>
            <a:endParaRPr lang="en-US" altLang="en-US" dirty="0"/>
          </a:p>
        </p:txBody>
      </p:sp>
    </p:spTree>
    <p:extLst>
      <p:ext uri="{BB962C8B-B14F-4D97-AF65-F5344CB8AC3E}">
        <p14:creationId xmlns:p14="http://schemas.microsoft.com/office/powerpoint/2010/main" val="170725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41391FA6-51E0-4E7A-B411-AF64352CD3EF}" type="datetimeFigureOut">
              <a:rPr lang="en-US"/>
              <a:pPr>
                <a:defRPr/>
              </a:pPr>
              <a:t>5/7/2022</a:t>
            </a:fld>
            <a:endParaRPr lang="en-US" dirty="0"/>
          </a:p>
        </p:txBody>
      </p:sp>
      <p:sp>
        <p:nvSpPr>
          <p:cNvPr id="4" name="Slide Number Placeholder 6"/>
          <p:cNvSpPr>
            <a:spLocks noGrp="1"/>
          </p:cNvSpPr>
          <p:nvPr>
            <p:ph type="sldNum" sz="quarter" idx="11"/>
          </p:nvPr>
        </p:nvSpPr>
        <p:spPr/>
        <p:txBody>
          <a:bodyPr/>
          <a:lstStyle>
            <a:lvl1pPr>
              <a:defRPr smtClean="0"/>
            </a:lvl1pPr>
          </a:lstStyle>
          <a:p>
            <a:pPr>
              <a:defRPr/>
            </a:pPr>
            <a:fld id="{8358DFE5-E7D0-45BC-B4AD-492314208646}" type="slidenum">
              <a:rPr lang="en-US" altLang="en-US"/>
              <a:pPr>
                <a:defRPr/>
              </a:pPr>
              <a:t>‹#›</a:t>
            </a:fld>
            <a:endParaRPr lang="en-US" altLang="en-US" dirty="0"/>
          </a:p>
        </p:txBody>
      </p:sp>
      <p:sp>
        <p:nvSpPr>
          <p:cNvPr id="5" name="Footer Placeholder 7"/>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3063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9F713CB-CC28-492C-A643-63BAE9A3B26B}" type="datetimeFigureOut">
              <a:rPr lang="en-US"/>
              <a:pPr>
                <a:defRPr/>
              </a:pPr>
              <a:t>5/7/2022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2A16F723-D2E8-40DA-9370-FD8C699C586B}" type="slidenum">
              <a:rPr lang="en-US" altLang="en-US"/>
              <a:pPr>
                <a:defRPr/>
              </a:pPr>
              <a:t>‹#›</a:t>
            </a:fld>
            <a:endParaRPr lang="en-US" altLang="en-US" dirty="0"/>
          </a:p>
        </p:txBody>
      </p:sp>
    </p:spTree>
    <p:extLst>
      <p:ext uri="{BB962C8B-B14F-4D97-AF65-F5344CB8AC3E}">
        <p14:creationId xmlns:p14="http://schemas.microsoft.com/office/powerpoint/2010/main" val="293655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ct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49D875E7-8939-43FB-AEDF-E7A13235C636}" type="datetimeFigureOut">
              <a:rPr lang="en-US"/>
              <a:pPr>
                <a:defRPr/>
              </a:pPr>
              <a:t>5/7/2022</a:t>
            </a:fld>
            <a:endParaRPr lang="en-US" dirty="0"/>
          </a:p>
        </p:txBody>
      </p:sp>
      <p:sp>
        <p:nvSpPr>
          <p:cNvPr id="13" name="Slide Number Placeholder 21"/>
          <p:cNvSpPr>
            <a:spLocks noGrp="1"/>
          </p:cNvSpPr>
          <p:nvPr>
            <p:ph type="sldNum" sz="quarter" idx="11"/>
          </p:nvPr>
        </p:nvSpPr>
        <p:spPr/>
        <p:txBody>
          <a:bodyPr/>
          <a:lstStyle>
            <a:lvl1pPr>
              <a:defRPr smtClean="0"/>
            </a:lvl1pPr>
          </a:lstStyle>
          <a:p>
            <a:pPr>
              <a:defRPr/>
            </a:pPr>
            <a:fld id="{C146A5BB-07EE-4ABE-84FB-9C646667D4B7}" type="slidenum">
              <a:rPr lang="en-US" altLang="en-US"/>
              <a:pPr>
                <a:defRPr/>
              </a:pPr>
              <a:t>‹#›</a:t>
            </a:fld>
            <a:endParaRPr lang="en-US" alt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34524834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D979326-A09F-4406-9E60-0CC500039D28}" type="datetimeFigureOut">
              <a:rPr lang="en-US"/>
              <a:pPr>
                <a:defRPr/>
              </a:pPr>
              <a:t>5/7/2022</a:t>
            </a:fld>
            <a:endParaRPr lang="en-US" dirty="0"/>
          </a:p>
        </p:txBody>
      </p:sp>
      <p:sp>
        <p:nvSpPr>
          <p:cNvPr id="13" name="Slide Number Placeholder 17"/>
          <p:cNvSpPr>
            <a:spLocks noGrp="1"/>
          </p:cNvSpPr>
          <p:nvPr>
            <p:ph type="sldNum" sz="quarter" idx="11"/>
          </p:nvPr>
        </p:nvSpPr>
        <p:spPr/>
        <p:txBody>
          <a:bodyPr/>
          <a:lstStyle>
            <a:lvl1pPr>
              <a:defRPr smtClean="0"/>
            </a:lvl1pPr>
          </a:lstStyle>
          <a:p>
            <a:pPr>
              <a:defRPr/>
            </a:pPr>
            <a:fld id="{3C556B9B-9FF9-4856-8A1C-1898204479AB}" type="slidenum">
              <a:rPr lang="en-US" altLang="en-US"/>
              <a:pPr>
                <a:defRPr/>
              </a:pPr>
              <a:t>‹#›</a:t>
            </a:fld>
            <a:endParaRPr lang="en-US" alt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158236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ct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994BEA38-3352-4FC0-BD39-27FDEE92AC1D}" type="datetimeFigureOut">
              <a:rPr lang="en-US"/>
              <a:pPr>
                <a:defRPr/>
              </a:pPr>
              <a:t>5/7/2022</a:t>
            </a:fld>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ctr">
              <a:defRPr/>
            </a:pPr>
            <a:endParaRPr lang="en-US" dirty="0"/>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defRPr>
            </a:lvl1pPr>
          </a:lstStyle>
          <a:p>
            <a:pPr>
              <a:defRPr/>
            </a:pPr>
            <a:fld id="{FE40EC80-04A8-44A9-A06D-117CD69F0CD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1" r:id="rId4"/>
    <p:sldLayoutId id="2147484222" r:id="rId5"/>
    <p:sldLayoutId id="2147484229" r:id="rId6"/>
    <p:sldLayoutId id="2147484223" r:id="rId7"/>
    <p:sldLayoutId id="2147484230" r:id="rId8"/>
    <p:sldLayoutId id="2147484231" r:id="rId9"/>
    <p:sldLayoutId id="2147484224" r:id="rId10"/>
    <p:sldLayoutId id="214748422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471A6"/>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2C1DB"/>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DCB3B2"/>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0C0C0"/>
            </a:gs>
            <a:gs pos="100000">
              <a:schemeClr val="bg1">
                <a:tint val="98000"/>
                <a:shade val="78000"/>
                <a:satMod val="14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a:defRPr/>
            </a:pPr>
            <a:fld id="{994BEA38-3352-4FC0-BD39-27FDEE92AC1D}" type="datetimeFigureOut">
              <a:rPr lang="en-US" smtClean="0"/>
              <a:pPr>
                <a:defRPr/>
              </a:pPr>
              <a:t>5/7/2022</a:t>
            </a:fld>
            <a:endParaRPr lang="en-US" dirty="0"/>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a:defRPr/>
            </a:pPr>
            <a:endParaRPr lang="en-US" dirty="0"/>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2883167925"/>
      </p:ext>
    </p:extLst>
  </p:cSld>
  <p:clrMap bg1="lt1" tx1="dk1" bg2="lt2" tx2="dk2" accent1="accent1" accent2="accent2" accent3="accent3" accent4="accent4" accent5="accent5" accent6="accent6" hlink="hlink" folHlink="folHlink"/>
  <p:sldLayoutIdLst>
    <p:sldLayoutId id="2147484237" r:id="rId1"/>
    <p:sldLayoutId id="2147484250" r:id="rId2"/>
  </p:sldLayoutIdLst>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0C0C0"/>
            </a:gs>
            <a:gs pos="100000">
              <a:schemeClr val="bg1">
                <a:tint val="98000"/>
                <a:shade val="78000"/>
                <a:satMod val="14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a:defRPr/>
            </a:pPr>
            <a:fld id="{994BEA38-3352-4FC0-BD39-27FDEE92AC1D}" type="datetimeFigureOut">
              <a:rPr lang="en-US" smtClean="0"/>
              <a:pPr>
                <a:defRPr/>
              </a:pPr>
              <a:t>5/7/2022</a:t>
            </a:fld>
            <a:endParaRPr lang="en-US" dirty="0"/>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a:defRPr/>
            </a:pPr>
            <a:endParaRPr lang="en-US" dirty="0"/>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2505247216"/>
      </p:ext>
    </p:extLst>
  </p:cSld>
  <p:clrMap bg1="lt1" tx1="dk1" bg2="lt2" tx2="dk2" accent1="accent1" accent2="accent2" accent3="accent3" accent4="accent4" accent5="accent5" accent6="accent6" hlink="hlink" folHlink="folHlink"/>
  <p:sldLayoutIdLst>
    <p:sldLayoutId id="2147484240" r:id="rId1"/>
    <p:sldLayoutId id="2147484241" r:id="rId2"/>
  </p:sldLayoutIdLst>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0C0C0"/>
            </a:gs>
            <a:gs pos="100000">
              <a:schemeClr val="bg1">
                <a:tint val="98000"/>
                <a:shade val="78000"/>
                <a:satMod val="14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a:defRPr/>
            </a:pPr>
            <a:fld id="{994BEA38-3352-4FC0-BD39-27FDEE92AC1D}" type="datetimeFigureOut">
              <a:rPr lang="en-US" smtClean="0"/>
              <a:pPr>
                <a:defRPr/>
              </a:pPr>
              <a:t>5/7/2022</a:t>
            </a:fld>
            <a:endParaRPr lang="en-US" dirty="0"/>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a:defRPr/>
            </a:pPr>
            <a:endParaRPr lang="en-US" dirty="0"/>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3072980569"/>
      </p:ext>
    </p:extLst>
  </p:cSld>
  <p:clrMap bg1="lt1" tx1="dk1" bg2="lt2" tx2="dk2" accent1="accent1" accent2="accent2" accent3="accent3" accent4="accent4" accent5="accent5" accent6="accent6" hlink="hlink" folHlink="folHlink"/>
  <p:sldLayoutIdLst>
    <p:sldLayoutId id="2147484243" r:id="rId1"/>
    <p:sldLayoutId id="2147484244" r:id="rId2"/>
  </p:sldLayoutIdLst>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0C0C0"/>
            </a:gs>
            <a:gs pos="100000">
              <a:schemeClr val="bg1">
                <a:tint val="98000"/>
                <a:shade val="78000"/>
                <a:satMod val="14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a:defRPr/>
            </a:pPr>
            <a:fld id="{994BEA38-3352-4FC0-BD39-27FDEE92AC1D}" type="datetimeFigureOut">
              <a:rPr lang="en-US" smtClean="0"/>
              <a:pPr>
                <a:defRPr/>
              </a:pPr>
              <a:t>5/7/2022</a:t>
            </a:fld>
            <a:endParaRPr lang="en-US" dirty="0"/>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a:defRPr/>
            </a:pPr>
            <a:endParaRPr lang="en-US" dirty="0"/>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3479154627"/>
      </p:ext>
    </p:extLst>
  </p:cSld>
  <p:clrMap bg1="lt1" tx1="dk1" bg2="lt2" tx2="dk2" accent1="accent1" accent2="accent2" accent3="accent3" accent4="accent4" accent5="accent5" accent6="accent6" hlink="hlink" folHlink="folHlink"/>
  <p:sldLayoutIdLst>
    <p:sldLayoutId id="2147484247" r:id="rId1"/>
  </p:sldLayoutIdLst>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0C0C0"/>
            </a:gs>
            <a:gs pos="100000">
              <a:schemeClr val="bg1">
                <a:tint val="98000"/>
                <a:shade val="78000"/>
                <a:satMod val="14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a:defRPr/>
            </a:pPr>
            <a:fld id="{994BEA38-3352-4FC0-BD39-27FDEE92AC1D}" type="datetimeFigureOut">
              <a:rPr lang="en-US" smtClean="0"/>
              <a:pPr>
                <a:defRPr/>
              </a:pPr>
              <a:t>5/7/2022</a:t>
            </a:fld>
            <a:endParaRPr lang="en-US" dirty="0"/>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a:defRPr/>
            </a:pPr>
            <a:endParaRPr lang="en-US" dirty="0"/>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1164885276"/>
      </p:ext>
    </p:extLst>
  </p:cSld>
  <p:clrMap bg1="lt1" tx1="dk1" bg2="lt2" tx2="dk2" accent1="accent1" accent2="accent2" accent3="accent3" accent4="accent4" accent5="accent5" accent6="accent6" hlink="hlink" folHlink="folHlink"/>
  <p:sldLayoutIdLst>
    <p:sldLayoutId id="2147484249" r:id="rId1"/>
  </p:sldLayoutIdLst>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0C0C0"/>
            </a:gs>
            <a:gs pos="100000">
              <a:schemeClr val="bg1">
                <a:tint val="98000"/>
                <a:shade val="78000"/>
                <a:satMod val="14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a:defRPr/>
            </a:pPr>
            <a:fld id="{994BEA38-3352-4FC0-BD39-27FDEE92AC1D}" type="datetimeFigureOut">
              <a:rPr lang="en-US" smtClean="0"/>
              <a:pPr>
                <a:defRPr/>
              </a:pPr>
              <a:t>5/7/2022</a:t>
            </a:fld>
            <a:endParaRPr lang="en-US" dirty="0"/>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a:defRPr/>
            </a:pPr>
            <a:endParaRPr lang="en-US" dirty="0"/>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a:defRPr/>
            </a:pPr>
            <a:fld id="{FE40EC80-04A8-44A9-A06D-117CD69F0CDF}" type="slidenum">
              <a:rPr lang="en-US" altLang="en-US" smtClean="0"/>
              <a:pPr>
                <a:defRPr/>
              </a:pPr>
              <a:t>‹#›</a:t>
            </a:fld>
            <a:endParaRPr lang="en-US" altLang="en-US" dirty="0"/>
          </a:p>
        </p:txBody>
      </p:sp>
    </p:spTree>
    <p:extLst>
      <p:ext uri="{BB962C8B-B14F-4D97-AF65-F5344CB8AC3E}">
        <p14:creationId xmlns:p14="http://schemas.microsoft.com/office/powerpoint/2010/main" val="410816235"/>
      </p:ext>
    </p:extLst>
  </p:cSld>
  <p:clrMap bg1="lt1" tx1="dk1" bg2="lt2" tx2="dk2" accent1="accent1" accent2="accent2" accent3="accent3" accent4="accent4" accent5="accent5" accent6="accent6" hlink="hlink" folHlink="folHlink"/>
  <p:sldLayoutIdLst>
    <p:sldLayoutId id="2147484252" r:id="rId1"/>
  </p:sldLayoutIdLst>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2.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1.xml"/><Relationship Id="rId5" Type="http://schemas.openxmlformats.org/officeDocument/2006/relationships/image" Target="../media/image16.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4.xml"/><Relationship Id="rId5" Type="http://schemas.openxmlformats.org/officeDocument/2006/relationships/image" Target="../media/image20.png"/><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8.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hyperlink" Target="https://www.revisor.mn.gov/statutes/?id=204B.24" TargetMode="Externa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tags" Target="../tags/tag75.xml"/><Relationship Id="rId4" Type="http://schemas.openxmlformats.org/officeDocument/2006/relationships/image" Target="../media/image23.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2.xml"/><Relationship Id="rId1" Type="http://schemas.openxmlformats.org/officeDocument/2006/relationships/tags" Target="../tags/tag82.xml"/><Relationship Id="rId4" Type="http://schemas.openxmlformats.org/officeDocument/2006/relationships/hyperlink" Target="https://www.revisor.mn.gov/statutes/?id=204C.12"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2.xml"/><Relationship Id="rId1" Type="http://schemas.openxmlformats.org/officeDocument/2006/relationships/tags" Target="../tags/tag84.xml"/><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2.xml"/><Relationship Id="rId1" Type="http://schemas.openxmlformats.org/officeDocument/2006/relationships/tags" Target="../tags/tag86.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algn="ct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2022 County Election</a:t>
            </a:r>
            <a:br>
              <a:rPr lang="en-US" sz="4000" dirty="0">
                <a:cs typeface="Arial" panose="020B0604020202020204" pitchFamily="34" charset="0"/>
              </a:rPr>
            </a:br>
            <a:r>
              <a:rPr lang="en-US" sz="4000" dirty="0">
                <a:cs typeface="Arial" panose="020B0604020202020204" pitchFamily="34" charset="0"/>
              </a:rPr>
              <a:t>Administration Training</a:t>
            </a:r>
          </a:p>
        </p:txBody>
      </p:sp>
      <p:sp>
        <p:nvSpPr>
          <p:cNvPr id="2" name="TextBox 1"/>
          <p:cNvSpPr txBox="1"/>
          <p:nvPr/>
        </p:nvSpPr>
        <p:spPr>
          <a:xfrm>
            <a:off x="533400" y="3639233"/>
            <a:ext cx="7315200" cy="646331"/>
          </a:xfrm>
          <a:prstGeom prst="rect">
            <a:avLst/>
          </a:prstGeom>
          <a:noFill/>
        </p:spPr>
        <p:txBody>
          <a:bodyPr>
            <a:spAutoFit/>
          </a:bodyPr>
          <a:lstStyle/>
          <a:p>
            <a:pPr algn="ctr">
              <a:defRPr/>
            </a:pPr>
            <a:r>
              <a:rPr lang="en-US" sz="3600" cap="small" dirty="0">
                <a:latin typeface="+mj-lt"/>
                <a:cs typeface="Arial" panose="020B0604020202020204" pitchFamily="34" charset="0"/>
              </a:rPr>
              <a:t>Election Judge Training</a:t>
            </a:r>
          </a:p>
        </p:txBody>
      </p:sp>
    </p:spTree>
    <p:custDataLst>
      <p:tags r:id="rId1"/>
    </p:custDataLst>
    <p:extLst>
      <p:ext uri="{BB962C8B-B14F-4D97-AF65-F5344CB8AC3E}">
        <p14:creationId xmlns:p14="http://schemas.microsoft.com/office/powerpoint/2010/main" val="33963275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23444" y="152400"/>
            <a:ext cx="7269480" cy="624840"/>
          </a:xfrm>
        </p:spPr>
        <p:txBody>
          <a:bodyPr/>
          <a:lstStyle/>
          <a:p>
            <a:pPr eaLnBrk="1" hangingPunct="1"/>
            <a:r>
              <a:rPr lang="en-US" altLang="en-US" dirty="0">
                <a:ea typeface="Trebuchet MS" panose="020B0603020202020204" pitchFamily="34" charset="0"/>
                <a:cs typeface="Trebuchet MS" panose="020B0603020202020204" pitchFamily="34" charset="0"/>
              </a:rPr>
              <a:t>Overview of Polling Place Judges</a:t>
            </a:r>
          </a:p>
        </p:txBody>
      </p:sp>
      <p:sp>
        <p:nvSpPr>
          <p:cNvPr id="65539" name="Content Placeholder 2"/>
          <p:cNvSpPr>
            <a:spLocks noGrp="1"/>
          </p:cNvSpPr>
          <p:nvPr>
            <p:ph idx="1"/>
          </p:nvPr>
        </p:nvSpPr>
        <p:spPr>
          <a:xfrm>
            <a:off x="946404" y="1219201"/>
            <a:ext cx="7054596" cy="4960938"/>
          </a:xfrm>
        </p:spPr>
        <p:txBody>
          <a:bodyPr>
            <a:normAutofit lnSpcReduction="10000"/>
          </a:bodyPr>
          <a:lstStyle/>
          <a:p>
            <a:pPr eaLnBrk="1" hangingPunct="1"/>
            <a:r>
              <a:rPr lang="en-US" altLang="en-US" sz="3200" dirty="0"/>
              <a:t>Head/Assistant Judge</a:t>
            </a:r>
          </a:p>
          <a:p>
            <a:pPr eaLnBrk="1" hangingPunct="1"/>
            <a:r>
              <a:rPr lang="en-US" altLang="en-US" sz="3200" dirty="0"/>
              <a:t>Greeter Judge</a:t>
            </a:r>
          </a:p>
          <a:p>
            <a:pPr eaLnBrk="1" hangingPunct="1"/>
            <a:r>
              <a:rPr lang="en-US" altLang="en-US" sz="3200" dirty="0"/>
              <a:t>Roster Judge</a:t>
            </a:r>
          </a:p>
          <a:p>
            <a:pPr eaLnBrk="1" hangingPunct="1"/>
            <a:r>
              <a:rPr lang="en-US" altLang="en-US" sz="3200" dirty="0"/>
              <a:t>Registration Judge</a:t>
            </a:r>
          </a:p>
          <a:p>
            <a:pPr eaLnBrk="1" hangingPunct="1"/>
            <a:r>
              <a:rPr lang="en-US" altLang="en-US" sz="3200" dirty="0"/>
              <a:t>Demonstration Judge</a:t>
            </a:r>
          </a:p>
          <a:p>
            <a:pPr eaLnBrk="1" hangingPunct="1"/>
            <a:r>
              <a:rPr lang="en-US" altLang="en-US" sz="3200" dirty="0"/>
              <a:t>Ballot Judge</a:t>
            </a:r>
          </a:p>
          <a:p>
            <a:pPr eaLnBrk="1" hangingPunct="1"/>
            <a:r>
              <a:rPr lang="en-US" altLang="en-US" sz="3200" dirty="0"/>
              <a:t>Ballot Counter Judge</a:t>
            </a:r>
          </a:p>
          <a:p>
            <a:r>
              <a:rPr lang="en-US" altLang="en-US" sz="3200" dirty="0"/>
              <a:t>Student Judge</a:t>
            </a:r>
          </a:p>
          <a:p>
            <a:pPr marL="0" indent="0" eaLnBrk="1" hangingPunct="1">
              <a:buNone/>
            </a:pPr>
            <a:endParaRPr lang="en-US" altLang="en-US" sz="32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US"/>
          </a:p>
        </p:txBody>
      </p:sp>
      <p:pic>
        <p:nvPicPr>
          <p:cNvPr id="13" name="Picture 12" descr="map of a polling place"/>
          <p:cNvPicPr>
            <a:picLocks noChangeAspect="1"/>
          </p:cNvPicPr>
          <p:nvPr/>
        </p:nvPicPr>
        <p:blipFill>
          <a:blip r:embed="rId4"/>
          <a:stretch>
            <a:fillRect/>
          </a:stretch>
        </p:blipFill>
        <p:spPr>
          <a:xfrm>
            <a:off x="533400" y="54769"/>
            <a:ext cx="8053578" cy="6748463"/>
          </a:xfrm>
          <a:prstGeom prst="rect">
            <a:avLst/>
          </a:prstGeom>
        </p:spPr>
      </p:pic>
      <p:sp>
        <p:nvSpPr>
          <p:cNvPr id="3" name="Title 2">
            <a:extLst>
              <a:ext uri="{FF2B5EF4-FFF2-40B4-BE49-F238E27FC236}">
                <a16:creationId xmlns:a16="http://schemas.microsoft.com/office/drawing/2014/main" id="{FCCD6B38-1ABE-4DD1-BAC7-6BA7D2F23837}"/>
              </a:ext>
            </a:extLst>
          </p:cNvPr>
          <p:cNvSpPr>
            <a:spLocks noGrp="1"/>
          </p:cNvSpPr>
          <p:nvPr>
            <p:ph type="title"/>
          </p:nvPr>
        </p:nvSpPr>
        <p:spPr>
          <a:xfrm>
            <a:off x="1751076" y="990600"/>
            <a:ext cx="3930396" cy="1325562"/>
          </a:xfrm>
        </p:spPr>
        <p:txBody>
          <a:bodyPr/>
          <a:lstStyle/>
          <a:p>
            <a:r>
              <a:rPr lang="en-US" dirty="0">
                <a:solidFill>
                  <a:schemeClr val="bg1"/>
                </a:solidFill>
              </a:rPr>
              <a:t>Polling Place Layout</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0"/>
            <a:ext cx="8534400" cy="914400"/>
          </a:xfrm>
        </p:spPr>
        <p:txBody>
          <a:bodyPr/>
          <a:lstStyle/>
          <a:p>
            <a:pPr eaLnBrk="1" hangingPunct="1"/>
            <a:r>
              <a:rPr lang="en-US" altLang="en-US" sz="3200" dirty="0">
                <a:ea typeface="Trebuchet MS" panose="020B0603020202020204" pitchFamily="34" charset="0"/>
                <a:cs typeface="Trebuchet MS" panose="020B0603020202020204" pitchFamily="34" charset="0"/>
              </a:rPr>
              <a:t>General Guidelines</a:t>
            </a:r>
          </a:p>
        </p:txBody>
      </p:sp>
      <p:sp>
        <p:nvSpPr>
          <p:cNvPr id="29699" name="Rectangle 3"/>
          <p:cNvSpPr>
            <a:spLocks noGrp="1" noChangeArrowheads="1"/>
          </p:cNvSpPr>
          <p:nvPr>
            <p:ph idx="1"/>
          </p:nvPr>
        </p:nvSpPr>
        <p:spPr>
          <a:xfrm>
            <a:off x="838200" y="1219200"/>
            <a:ext cx="7162800" cy="5333999"/>
          </a:xfrm>
        </p:spPr>
        <p:txBody>
          <a:bodyPr>
            <a:normAutofit fontScale="92500" lnSpcReduction="10000"/>
          </a:bodyPr>
          <a:lstStyle/>
          <a:p>
            <a:pPr marL="0" indent="0">
              <a:spcAft>
                <a:spcPts val="0"/>
              </a:spcAft>
              <a:buNone/>
              <a:defRPr/>
            </a:pPr>
            <a:r>
              <a:rPr lang="en-US" altLang="en-US" sz="3200" dirty="0"/>
              <a:t>Access</a:t>
            </a:r>
          </a:p>
          <a:p>
            <a:pPr marL="869950" lvl="1" indent="-457200">
              <a:spcAft>
                <a:spcPts val="0"/>
              </a:spcAft>
              <a:defRPr/>
            </a:pPr>
            <a:r>
              <a:rPr lang="en-US" altLang="en-US" sz="3200" dirty="0"/>
              <a:t>Are all parts of the polling place accessible for voters? Can a voter using a wheelchair easily move from station to station?</a:t>
            </a:r>
          </a:p>
          <a:p>
            <a:pPr marL="0" indent="0">
              <a:spcAft>
                <a:spcPts val="0"/>
              </a:spcAft>
              <a:buNone/>
              <a:defRPr/>
            </a:pPr>
            <a:r>
              <a:rPr lang="en-US" altLang="en-US" sz="3200" dirty="0"/>
              <a:t>Traffic Flow</a:t>
            </a:r>
          </a:p>
          <a:p>
            <a:pPr marL="869950" lvl="1" indent="-457200">
              <a:spcAft>
                <a:spcPts val="0"/>
              </a:spcAft>
              <a:defRPr/>
            </a:pPr>
            <a:r>
              <a:rPr lang="en-US" altLang="en-US" sz="3200" dirty="0"/>
              <a:t>Where will lines likely bottleneck? Is it clear which station a voter should move to next?</a:t>
            </a:r>
          </a:p>
          <a:p>
            <a:pPr marL="0" indent="0">
              <a:spcAft>
                <a:spcPts val="0"/>
              </a:spcAft>
              <a:buNone/>
              <a:defRPr/>
            </a:pPr>
            <a:r>
              <a:rPr lang="en-US" altLang="en-US" sz="3200" dirty="0"/>
              <a:t>Privacy</a:t>
            </a:r>
          </a:p>
          <a:p>
            <a:pPr marL="869950" lvl="1" indent="-457200">
              <a:spcAft>
                <a:spcPts val="0"/>
              </a:spcAft>
              <a:defRPr/>
            </a:pPr>
            <a:r>
              <a:rPr lang="en-US" altLang="en-US" sz="3200" dirty="0"/>
              <a:t>Arrange the voting stations with privacy in mind, including the assistive voting device. </a:t>
            </a:r>
          </a:p>
          <a:p>
            <a:pPr lvl="1" eaLnBrk="1" fontAlgn="auto" hangingPunct="1">
              <a:spcAft>
                <a:spcPts val="0"/>
              </a:spcAft>
              <a:defRPr/>
            </a:pPr>
            <a:endParaRPr lang="en-US" altLang="en-US" dirty="0"/>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0"/>
            <a:ext cx="7269480" cy="762000"/>
          </a:xfrm>
        </p:spPr>
        <p:txBody>
          <a:bodyPr/>
          <a:lstStyle/>
          <a:p>
            <a:r>
              <a:rPr lang="en-US" dirty="0"/>
              <a:t>Don’t forget… </a:t>
            </a:r>
          </a:p>
        </p:txBody>
      </p:sp>
      <p:sp>
        <p:nvSpPr>
          <p:cNvPr id="789507" name="Rectangle 3"/>
          <p:cNvSpPr>
            <a:spLocks noGrp="1" noChangeArrowheads="1"/>
          </p:cNvSpPr>
          <p:nvPr>
            <p:ph idx="1"/>
          </p:nvPr>
        </p:nvSpPr>
        <p:spPr>
          <a:xfrm>
            <a:off x="533400" y="1447800"/>
            <a:ext cx="7696200" cy="4572000"/>
          </a:xfrm>
        </p:spPr>
        <p:txBody>
          <a:bodyPr>
            <a:normAutofit/>
          </a:bodyPr>
          <a:lstStyle/>
          <a:p>
            <a:r>
              <a:rPr lang="en-US" sz="3200" dirty="0"/>
              <a:t>A stable, flat surface for completing forms. </a:t>
            </a:r>
            <a:endParaRPr lang="en-US" dirty="0"/>
          </a:p>
          <a:p>
            <a:endParaRPr lang="en-US" sz="3200" dirty="0"/>
          </a:p>
          <a:p>
            <a:r>
              <a:rPr lang="en-US" sz="3200" dirty="0"/>
              <a:t>Chairs for voters waiting in line</a:t>
            </a:r>
          </a:p>
          <a:p>
            <a:pPr marL="0" indent="0">
              <a:buNone/>
            </a:pPr>
            <a:endParaRPr lang="en-US" sz="3200" dirty="0"/>
          </a:p>
          <a:p>
            <a:r>
              <a:rPr lang="en-US" sz="3200" dirty="0"/>
              <a:t>Set up at least one voting booth that is wheelchair accessible and includes a chair</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0" y="34636"/>
            <a:ext cx="7269480" cy="777240"/>
          </a:xfrm>
        </p:spPr>
        <p:txBody>
          <a:bodyPr/>
          <a:lstStyle/>
          <a:p>
            <a:pPr eaLnBrk="1" hangingPunct="1"/>
            <a:r>
              <a:rPr lang="en-US" dirty="0"/>
              <a:t>Additional Set Up Tasks</a:t>
            </a:r>
            <a:endParaRPr lang="en-US" altLang="en-US" dirty="0">
              <a:ea typeface="Trebuchet MS" panose="020B0603020202020204" pitchFamily="34" charset="0"/>
              <a:cs typeface="Trebuchet MS" panose="020B0603020202020204" pitchFamily="34" charset="0"/>
            </a:endParaRPr>
          </a:p>
        </p:txBody>
      </p:sp>
      <p:sp>
        <p:nvSpPr>
          <p:cNvPr id="32771" name="Rectangle 3"/>
          <p:cNvSpPr>
            <a:spLocks noGrp="1" noChangeArrowheads="1"/>
          </p:cNvSpPr>
          <p:nvPr>
            <p:ph idx="1"/>
          </p:nvPr>
        </p:nvSpPr>
        <p:spPr>
          <a:xfrm>
            <a:off x="457200" y="1295400"/>
            <a:ext cx="7772400" cy="4495800"/>
          </a:xfrm>
        </p:spPr>
        <p:txBody>
          <a:bodyPr>
            <a:normAutofit/>
          </a:bodyPr>
          <a:lstStyle/>
          <a:p>
            <a:pPr marL="274320" indent="-274320" eaLnBrk="1" fontAlgn="auto" hangingPunct="1">
              <a:spcAft>
                <a:spcPts val="0"/>
              </a:spcAft>
              <a:buFont typeface="Wingdings 2"/>
              <a:buChar char=""/>
              <a:defRPr/>
            </a:pPr>
            <a:r>
              <a:rPr lang="en-US" altLang="en-US" sz="3200" dirty="0"/>
              <a:t>Designate and clearly mark disability parking spaces</a:t>
            </a:r>
          </a:p>
          <a:p>
            <a:pPr marL="274320" indent="-274320" eaLnBrk="1" fontAlgn="auto" hangingPunct="1">
              <a:spcAft>
                <a:spcPts val="0"/>
              </a:spcAft>
              <a:buFont typeface="Wingdings 2"/>
              <a:buChar char=""/>
              <a:defRPr/>
            </a:pPr>
            <a:r>
              <a:rPr lang="en-US" altLang="en-US" sz="3200" dirty="0"/>
              <a:t>Mark route to accessible entrance</a:t>
            </a:r>
          </a:p>
          <a:p>
            <a:pPr marL="274320" indent="-274320" eaLnBrk="1" fontAlgn="auto" hangingPunct="1">
              <a:spcAft>
                <a:spcPts val="0"/>
              </a:spcAft>
              <a:buFont typeface="Wingdings 2"/>
              <a:buChar char=""/>
              <a:defRPr/>
            </a:pPr>
            <a:r>
              <a:rPr lang="en-US" altLang="en-US" sz="3200" dirty="0"/>
              <a:t>Mark accessible route to voting room</a:t>
            </a:r>
          </a:p>
          <a:p>
            <a:pPr marL="274320" indent="-274320" eaLnBrk="1" fontAlgn="auto" hangingPunct="1">
              <a:spcAft>
                <a:spcPts val="0"/>
              </a:spcAft>
              <a:buFont typeface="Wingdings 2"/>
              <a:buChar char=""/>
              <a:defRPr/>
            </a:pPr>
            <a:r>
              <a:rPr lang="en-US" sz="3200" dirty="0"/>
              <a:t>Post informational posters </a:t>
            </a:r>
          </a:p>
          <a:p>
            <a:pPr marL="274320" indent="-274320" eaLnBrk="1" fontAlgn="auto" hangingPunct="1">
              <a:spcAft>
                <a:spcPts val="0"/>
              </a:spcAft>
              <a:buFont typeface="Wingdings 2"/>
              <a:buChar char=""/>
              <a:defRPr/>
            </a:pPr>
            <a:r>
              <a:rPr lang="en-US" altLang="en-US" sz="3200" dirty="0"/>
              <a:t>Post flag at entrance</a:t>
            </a:r>
            <a:endParaRPr lang="en-US" altLang="en-US" sz="1800" i="1" dirty="0"/>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04800" y="152400"/>
            <a:ext cx="7269480" cy="624840"/>
          </a:xfrm>
        </p:spPr>
        <p:txBody>
          <a:bodyPr>
            <a:normAutofit/>
          </a:bodyPr>
          <a:lstStyle/>
          <a:p>
            <a:r>
              <a:rPr lang="en-US" altLang="en-US" dirty="0"/>
              <a:t>Equipment Set Up</a:t>
            </a:r>
          </a:p>
        </p:txBody>
      </p:sp>
      <p:sp>
        <p:nvSpPr>
          <p:cNvPr id="94211" name="Content Placeholder 7"/>
          <p:cNvSpPr>
            <a:spLocks noGrp="1"/>
          </p:cNvSpPr>
          <p:nvPr>
            <p:ph idx="1"/>
          </p:nvPr>
        </p:nvSpPr>
        <p:spPr>
          <a:xfrm>
            <a:off x="304800" y="1143000"/>
            <a:ext cx="8001000" cy="5562599"/>
          </a:xfrm>
        </p:spPr>
        <p:txBody>
          <a:bodyPr>
            <a:normAutofit/>
          </a:bodyPr>
          <a:lstStyle/>
          <a:p>
            <a:pPr marL="0" indent="0">
              <a:buNone/>
            </a:pPr>
            <a:r>
              <a:rPr lang="en-US" sz="3200" dirty="0"/>
              <a:t>Assistive Ballot Marking Device</a:t>
            </a:r>
          </a:p>
          <a:p>
            <a:pPr marL="0" indent="0">
              <a:buNone/>
            </a:pPr>
            <a:endParaRPr lang="en-US" sz="3200" dirty="0"/>
          </a:p>
          <a:p>
            <a:pPr marL="0" indent="0">
              <a:buNone/>
            </a:pPr>
            <a:r>
              <a:rPr lang="en-US" sz="3200" dirty="0"/>
              <a:t>The station must be private and wheelchair accessible, with headphones</a:t>
            </a:r>
          </a:p>
          <a:p>
            <a:pPr marL="0" indent="0">
              <a:buNone/>
            </a:pPr>
            <a:endParaRPr lang="en-US" altLang="en-US" sz="3200" dirty="0"/>
          </a:p>
          <a:p>
            <a:pPr marL="0" indent="0">
              <a:buNone/>
            </a:pPr>
            <a:r>
              <a:rPr lang="en-US" altLang="en-US" sz="3200" dirty="0"/>
              <a:t>Test when setting up:</a:t>
            </a:r>
          </a:p>
          <a:p>
            <a:pPr lvl="3"/>
            <a:r>
              <a:rPr lang="en-US" altLang="en-US" sz="3200" dirty="0"/>
              <a:t>Audio must be working </a:t>
            </a:r>
          </a:p>
          <a:p>
            <a:pPr lvl="3"/>
            <a:r>
              <a:rPr lang="en-US" altLang="en-US" sz="3200" dirty="0"/>
              <a:t>It must read a blank ballot correctly</a:t>
            </a:r>
          </a:p>
          <a:p>
            <a:pPr lvl="3"/>
            <a:r>
              <a:rPr lang="en-US" altLang="en-US" sz="3200" dirty="0"/>
              <a:t>Make sure touchscreen and buttons function</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152400"/>
            <a:ext cx="7269480" cy="624840"/>
          </a:xfrm>
        </p:spPr>
        <p:txBody>
          <a:bodyPr/>
          <a:lstStyle/>
          <a:p>
            <a:r>
              <a:rPr lang="en-US" altLang="en-US" dirty="0"/>
              <a:t>Equipment Set Up</a:t>
            </a:r>
          </a:p>
        </p:txBody>
      </p:sp>
      <p:sp>
        <p:nvSpPr>
          <p:cNvPr id="35843" name="Rectangle 3"/>
          <p:cNvSpPr>
            <a:spLocks noGrp="1" noChangeArrowheads="1"/>
          </p:cNvSpPr>
          <p:nvPr>
            <p:ph idx="1"/>
          </p:nvPr>
        </p:nvSpPr>
        <p:spPr>
          <a:xfrm>
            <a:off x="533400" y="1447800"/>
            <a:ext cx="7772400" cy="4884738"/>
          </a:xfrm>
        </p:spPr>
        <p:txBody>
          <a:bodyPr>
            <a:normAutofit/>
          </a:bodyPr>
          <a:lstStyle/>
          <a:p>
            <a:pPr marL="0" indent="0">
              <a:buNone/>
            </a:pPr>
            <a:r>
              <a:rPr lang="en-US" altLang="en-US" sz="3200" b="1" dirty="0"/>
              <a:t>Ballot Counter</a:t>
            </a:r>
          </a:p>
          <a:p>
            <a:pPr marL="0" indent="0">
              <a:buNone/>
            </a:pPr>
            <a:endParaRPr lang="en-US" altLang="en-US" sz="1100" b="1" dirty="0"/>
          </a:p>
          <a:p>
            <a:pPr lvl="1"/>
            <a:r>
              <a:rPr lang="en-US" altLang="en-US" sz="3200" dirty="0"/>
              <a:t>The head or assistant head judge will lead ballot counter set up</a:t>
            </a:r>
          </a:p>
          <a:p>
            <a:pPr lvl="1"/>
            <a:endParaRPr lang="en-US" altLang="en-US" sz="3200" b="1" dirty="0"/>
          </a:p>
          <a:p>
            <a:pPr lvl="1"/>
            <a:r>
              <a:rPr lang="en-US" altLang="en-US" sz="3200" dirty="0"/>
              <a:t>Verify ballot box is empty, and that zero votes have been counted on the machine</a:t>
            </a:r>
          </a:p>
          <a:p>
            <a:pPr lvl="1"/>
            <a:endParaRPr lang="en-US" altLang="en-US" sz="3200" dirty="0"/>
          </a:p>
          <a:p>
            <a:pPr lvl="1"/>
            <a:r>
              <a:rPr lang="en-US" altLang="en-US" sz="3200" dirty="0"/>
              <a:t>Lock or seal ballot box, record seal number</a:t>
            </a:r>
          </a:p>
          <a:p>
            <a:pPr lvl="1"/>
            <a:endParaRPr lang="en-US" altLang="en-US" dirty="0"/>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228600" y="6927"/>
            <a:ext cx="7269480" cy="727364"/>
          </a:xfrm>
        </p:spPr>
        <p:txBody>
          <a:bodyPr/>
          <a:lstStyle/>
          <a:p>
            <a:pPr eaLnBrk="1" hangingPunct="1"/>
            <a:r>
              <a:rPr lang="en-US" altLang="en-US" dirty="0">
                <a:ea typeface="Trebuchet MS" panose="020B0603020202020204" pitchFamily="34" charset="0"/>
                <a:cs typeface="Trebuchet MS" panose="020B0603020202020204" pitchFamily="34" charset="0"/>
              </a:rPr>
              <a:t>Prepare Ballots</a:t>
            </a:r>
          </a:p>
        </p:txBody>
      </p:sp>
      <p:sp>
        <p:nvSpPr>
          <p:cNvPr id="100355" name="Content Placeholder 2"/>
          <p:cNvSpPr>
            <a:spLocks noGrp="1"/>
          </p:cNvSpPr>
          <p:nvPr>
            <p:ph idx="1"/>
          </p:nvPr>
        </p:nvSpPr>
        <p:spPr>
          <a:xfrm>
            <a:off x="381000" y="1219200"/>
            <a:ext cx="7511796" cy="5189538"/>
          </a:xfrm>
        </p:spPr>
        <p:txBody>
          <a:bodyPr>
            <a:noAutofit/>
          </a:bodyPr>
          <a:lstStyle/>
          <a:p>
            <a:pPr eaLnBrk="1" hangingPunct="1"/>
            <a:r>
              <a:rPr lang="en-US" altLang="en-US" sz="3200" dirty="0"/>
              <a:t>Verify the total number of packets of shrink-wrapped ballots matches what is on the Ballot Tracking (or similar) Form</a:t>
            </a:r>
          </a:p>
          <a:p>
            <a:pPr eaLnBrk="1" hangingPunct="1"/>
            <a:endParaRPr lang="en-US" altLang="en-US" sz="3200" dirty="0"/>
          </a:p>
          <a:p>
            <a:pPr eaLnBrk="1" hangingPunct="1"/>
            <a:r>
              <a:rPr lang="en-US" altLang="en-US" sz="3200" dirty="0"/>
              <a:t>Open an initial supply of ballots, count them to verify how many there are</a:t>
            </a:r>
          </a:p>
          <a:p>
            <a:pPr eaLnBrk="1" hangingPunct="1"/>
            <a:endParaRPr lang="en-US" altLang="en-US" sz="3200" dirty="0"/>
          </a:p>
          <a:p>
            <a:pPr eaLnBrk="1" hangingPunct="1"/>
            <a:r>
              <a:rPr lang="en-US" altLang="en-US" sz="3200" dirty="0"/>
              <a:t>Two judges initial each ballot</a:t>
            </a:r>
            <a:endParaRPr lang="en-US" altLang="en-US" sz="3200" i="1"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23444" y="-381000"/>
            <a:ext cx="7269480" cy="1226127"/>
          </a:xfrm>
        </p:spPr>
        <p:txBody>
          <a:bodyPr/>
          <a:lstStyle/>
          <a:p>
            <a:pPr eaLnBrk="1" hangingPunct="1"/>
            <a:r>
              <a:rPr lang="en-US" altLang="en-US" dirty="0">
                <a:ea typeface="Trebuchet MS" panose="020B0603020202020204" pitchFamily="34" charset="0"/>
                <a:cs typeface="Trebuchet MS" panose="020B0603020202020204" pitchFamily="34" charset="0"/>
              </a:rPr>
              <a:t>Incident Log and Party Balance</a:t>
            </a:r>
          </a:p>
        </p:txBody>
      </p:sp>
      <p:sp>
        <p:nvSpPr>
          <p:cNvPr id="106499" name="Rectangle 3"/>
          <p:cNvSpPr>
            <a:spLocks noGrp="1" noChangeArrowheads="1"/>
          </p:cNvSpPr>
          <p:nvPr>
            <p:ph idx="1"/>
          </p:nvPr>
        </p:nvSpPr>
        <p:spPr>
          <a:xfrm>
            <a:off x="533400" y="1371600"/>
            <a:ext cx="7772400" cy="4351337"/>
          </a:xfrm>
        </p:spPr>
        <p:txBody>
          <a:bodyPr>
            <a:normAutofit lnSpcReduction="10000"/>
          </a:bodyPr>
          <a:lstStyle/>
          <a:p>
            <a:pPr marL="0" indent="0" eaLnBrk="1" fontAlgn="auto" hangingPunct="1">
              <a:spcAft>
                <a:spcPts val="0"/>
              </a:spcAft>
              <a:buNone/>
              <a:defRPr/>
            </a:pPr>
            <a:r>
              <a:rPr lang="en-US" altLang="en-US" sz="3200" b="1" dirty="0"/>
              <a:t>Incident Log</a:t>
            </a:r>
          </a:p>
          <a:p>
            <a:pPr>
              <a:spcAft>
                <a:spcPts val="0"/>
              </a:spcAft>
              <a:defRPr/>
            </a:pPr>
            <a:r>
              <a:rPr lang="en-US" altLang="en-US" sz="3200" dirty="0"/>
              <a:t>Document where any unusual events or problems are recorded</a:t>
            </a:r>
          </a:p>
          <a:p>
            <a:pPr marL="274320" indent="-274320" eaLnBrk="1" fontAlgn="auto" hangingPunct="1">
              <a:spcAft>
                <a:spcPts val="0"/>
              </a:spcAft>
              <a:buFont typeface="Wingdings 2"/>
              <a:buChar char=""/>
              <a:defRPr/>
            </a:pPr>
            <a:endParaRPr lang="en-US" altLang="en-US" sz="3200" dirty="0"/>
          </a:p>
          <a:p>
            <a:pPr marL="0" indent="0" eaLnBrk="1" fontAlgn="auto" hangingPunct="1">
              <a:spcAft>
                <a:spcPts val="0"/>
              </a:spcAft>
              <a:buNone/>
              <a:defRPr/>
            </a:pPr>
            <a:r>
              <a:rPr lang="en-US" altLang="en-US" sz="3200" b="1" dirty="0"/>
              <a:t>Party Balance</a:t>
            </a:r>
          </a:p>
          <a:p>
            <a:pPr>
              <a:spcAft>
                <a:spcPts val="0"/>
              </a:spcAft>
              <a:defRPr/>
            </a:pPr>
            <a:r>
              <a:rPr lang="en-US" altLang="en-US" sz="3200" b="1" dirty="0"/>
              <a:t> </a:t>
            </a:r>
            <a:r>
              <a:rPr lang="en-US" altLang="en-US" sz="3200" dirty="0"/>
              <a:t>To ensure fairness, two judges of differing major political parties must do certain tasks together</a:t>
            </a:r>
          </a:p>
          <a:p>
            <a:pPr lvl="1" eaLnBrk="1" fontAlgn="auto" hangingPunct="1">
              <a:spcAft>
                <a:spcPts val="0"/>
              </a:spcAft>
              <a:defRPr/>
            </a:pPr>
            <a:endParaRPr lang="en-US" altLang="en-US" dirty="0"/>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Election Day Stations &amp; Tasks</a:t>
            </a:r>
          </a:p>
        </p:txBody>
      </p:sp>
    </p:spTree>
    <p:custDataLst>
      <p:tags r:id="rId1"/>
    </p:custDataLst>
    <p:extLst>
      <p:ext uri="{BB962C8B-B14F-4D97-AF65-F5344CB8AC3E}">
        <p14:creationId xmlns:p14="http://schemas.microsoft.com/office/powerpoint/2010/main" val="15547679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4800" y="152400"/>
            <a:ext cx="7269480" cy="609600"/>
          </a:xfrm>
        </p:spPr>
        <p:txBody>
          <a:bodyPr/>
          <a:lstStyle/>
          <a:p>
            <a:r>
              <a:rPr lang="en-US" altLang="en-US" dirty="0"/>
              <a:t>Training Agenda</a:t>
            </a:r>
          </a:p>
        </p:txBody>
      </p:sp>
      <p:sp>
        <p:nvSpPr>
          <p:cNvPr id="779267" name="Rectangle 3"/>
          <p:cNvSpPr>
            <a:spLocks noGrp="1" noChangeArrowheads="1"/>
          </p:cNvSpPr>
          <p:nvPr>
            <p:ph idx="1"/>
          </p:nvPr>
        </p:nvSpPr>
        <p:spPr>
          <a:xfrm>
            <a:off x="762000" y="1295400"/>
            <a:ext cx="8153400" cy="5105400"/>
          </a:xfrm>
        </p:spPr>
        <p:txBody>
          <a:bodyPr>
            <a:normAutofit fontScale="92500" lnSpcReduction="20000"/>
          </a:bodyPr>
          <a:lstStyle/>
          <a:p>
            <a:pPr marL="514350" indent="-514350">
              <a:buFont typeface="+mj-lt"/>
              <a:buAutoNum type="arabicParenR"/>
            </a:pPr>
            <a:r>
              <a:rPr lang="en-US" sz="3200" dirty="0"/>
              <a:t>Preparing for Election Day</a:t>
            </a:r>
          </a:p>
          <a:p>
            <a:pPr marL="514350" indent="-514350">
              <a:buFont typeface="+mj-lt"/>
              <a:buAutoNum type="arabicParenR"/>
            </a:pPr>
            <a:r>
              <a:rPr lang="en-US" sz="3200" dirty="0"/>
              <a:t>Opening Duties</a:t>
            </a:r>
          </a:p>
          <a:p>
            <a:pPr marL="514350" indent="-514350">
              <a:buFont typeface="+mj-lt"/>
              <a:buAutoNum type="arabicParenR"/>
            </a:pPr>
            <a:r>
              <a:rPr lang="en-US" sz="3200" dirty="0"/>
              <a:t>Election Day Stations &amp; Tasks:</a:t>
            </a:r>
          </a:p>
          <a:p>
            <a:pPr lvl="2"/>
            <a:r>
              <a:rPr lang="en-US" sz="2650" dirty="0"/>
              <a:t>Greeter Station</a:t>
            </a:r>
          </a:p>
          <a:p>
            <a:pPr lvl="2"/>
            <a:r>
              <a:rPr lang="en-US" sz="2650" dirty="0"/>
              <a:t>Roster Station</a:t>
            </a:r>
          </a:p>
          <a:p>
            <a:pPr lvl="2"/>
            <a:r>
              <a:rPr lang="en-US" sz="2650" dirty="0"/>
              <a:t>Registration Station</a:t>
            </a:r>
          </a:p>
          <a:p>
            <a:pPr lvl="2"/>
            <a:r>
              <a:rPr lang="en-US" sz="2650" dirty="0"/>
              <a:t>Demonstration Station</a:t>
            </a:r>
          </a:p>
          <a:p>
            <a:pPr lvl="2"/>
            <a:r>
              <a:rPr lang="en-US" sz="2650" dirty="0"/>
              <a:t>Ballot Station</a:t>
            </a:r>
          </a:p>
          <a:p>
            <a:pPr lvl="2"/>
            <a:r>
              <a:rPr lang="en-US" sz="2650" dirty="0"/>
              <a:t>Ballot Counter Station</a:t>
            </a:r>
          </a:p>
          <a:p>
            <a:pPr marL="514350" indent="-514350">
              <a:buFont typeface="+mj-lt"/>
              <a:buAutoNum type="arabicParenR"/>
            </a:pPr>
            <a:r>
              <a:rPr lang="en-US" sz="3200" dirty="0"/>
              <a:t>Polling Place Conduct</a:t>
            </a:r>
          </a:p>
          <a:p>
            <a:pPr lvl="2"/>
            <a:r>
              <a:rPr lang="en-US" sz="2900" dirty="0"/>
              <a:t>Security Practices</a:t>
            </a:r>
          </a:p>
          <a:p>
            <a:pPr marL="514350" indent="-514350">
              <a:buFont typeface="+mj-lt"/>
              <a:buAutoNum type="arabicParenR"/>
            </a:pPr>
            <a:r>
              <a:rPr lang="en-US" sz="3200" dirty="0"/>
              <a:t>Closing</a:t>
            </a:r>
          </a:p>
          <a:p>
            <a:endParaRPr lang="en-US" sz="2400" dirty="0"/>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Greeter Station</a:t>
            </a:r>
          </a:p>
        </p:txBody>
      </p:sp>
    </p:spTree>
    <p:custDataLst>
      <p:tags r:id="rId1"/>
    </p:custDataLst>
    <p:extLst>
      <p:ext uri="{BB962C8B-B14F-4D97-AF65-F5344CB8AC3E}">
        <p14:creationId xmlns:p14="http://schemas.microsoft.com/office/powerpoint/2010/main" val="31437741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152400"/>
            <a:ext cx="7269480" cy="624840"/>
          </a:xfrm>
        </p:spPr>
        <p:txBody>
          <a:bodyPr/>
          <a:lstStyle/>
          <a:p>
            <a:pPr eaLnBrk="1" hangingPunct="1"/>
            <a:r>
              <a:rPr lang="en-US" altLang="en-US" dirty="0">
                <a:ea typeface="Trebuchet MS" panose="020B0603020202020204" pitchFamily="34" charset="0"/>
                <a:cs typeface="Trebuchet MS" panose="020B0603020202020204" pitchFamily="34" charset="0"/>
              </a:rPr>
              <a:t>Greeter Judge</a:t>
            </a:r>
          </a:p>
        </p:txBody>
      </p:sp>
      <p:sp>
        <p:nvSpPr>
          <p:cNvPr id="43011" name="Rectangle 3"/>
          <p:cNvSpPr>
            <a:spLocks noGrp="1" noChangeArrowheads="1"/>
          </p:cNvSpPr>
          <p:nvPr>
            <p:ph idx="1"/>
          </p:nvPr>
        </p:nvSpPr>
        <p:spPr>
          <a:xfrm>
            <a:off x="946404" y="1828801"/>
            <a:ext cx="7511796" cy="2971799"/>
          </a:xfrm>
        </p:spPr>
        <p:txBody>
          <a:bodyPr>
            <a:normAutofit/>
          </a:bodyPr>
          <a:lstStyle/>
          <a:p>
            <a:pPr marL="274320" indent="-274320" eaLnBrk="1" fontAlgn="auto" hangingPunct="1">
              <a:spcAft>
                <a:spcPts val="0"/>
              </a:spcAft>
              <a:buFont typeface="Wingdings 2"/>
              <a:buChar char=""/>
              <a:defRPr/>
            </a:pPr>
            <a:r>
              <a:rPr lang="en-US" altLang="en-US" sz="3200" dirty="0"/>
              <a:t>Welcomes voters</a:t>
            </a:r>
          </a:p>
          <a:p>
            <a:pPr marL="274320" indent="-274320" eaLnBrk="1" fontAlgn="auto" hangingPunct="1">
              <a:spcAft>
                <a:spcPts val="0"/>
              </a:spcAft>
              <a:buFont typeface="Wingdings 2"/>
              <a:buChar char=""/>
              <a:defRPr/>
            </a:pPr>
            <a:r>
              <a:rPr lang="en-US" altLang="en-US" sz="3200" dirty="0"/>
              <a:t>Line management</a:t>
            </a:r>
          </a:p>
          <a:p>
            <a:pPr marL="274320" indent="-274320" eaLnBrk="1" fontAlgn="auto" hangingPunct="1">
              <a:spcAft>
                <a:spcPts val="0"/>
              </a:spcAft>
              <a:buFont typeface="Wingdings 2"/>
              <a:buChar char=""/>
              <a:defRPr/>
            </a:pPr>
            <a:r>
              <a:rPr lang="en-US" altLang="en-US" sz="3200" dirty="0"/>
              <a:t>Able to check if voters are pre-registered or in the correct precinct.</a:t>
            </a: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Roster Station</a:t>
            </a:r>
          </a:p>
        </p:txBody>
      </p:sp>
    </p:spTree>
    <p:custDataLst>
      <p:tags r:id="rId1"/>
    </p:custDataLst>
    <p:extLst>
      <p:ext uri="{BB962C8B-B14F-4D97-AF65-F5344CB8AC3E}">
        <p14:creationId xmlns:p14="http://schemas.microsoft.com/office/powerpoint/2010/main" val="12924357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228600" y="0"/>
            <a:ext cx="7269480" cy="701040"/>
          </a:xfrm>
        </p:spPr>
        <p:txBody>
          <a:bodyPr>
            <a:normAutofit/>
          </a:bodyPr>
          <a:lstStyle/>
          <a:p>
            <a:pPr eaLnBrk="1" hangingPunct="1"/>
            <a:r>
              <a:rPr lang="en-US" altLang="en-US" dirty="0">
                <a:ea typeface="Trebuchet MS" panose="020B0603020202020204" pitchFamily="34" charset="0"/>
                <a:cs typeface="Trebuchet MS" panose="020B0603020202020204" pitchFamily="34" charset="0"/>
              </a:rPr>
              <a:t>Roster Station</a:t>
            </a:r>
          </a:p>
        </p:txBody>
      </p:sp>
      <p:sp>
        <p:nvSpPr>
          <p:cNvPr id="118787" name="Content Placeholder 2"/>
          <p:cNvSpPr>
            <a:spLocks noGrp="1"/>
          </p:cNvSpPr>
          <p:nvPr>
            <p:ph idx="1"/>
          </p:nvPr>
        </p:nvSpPr>
        <p:spPr>
          <a:xfrm>
            <a:off x="685800" y="1143000"/>
            <a:ext cx="7391400" cy="5410200"/>
          </a:xfrm>
        </p:spPr>
        <p:txBody>
          <a:bodyPr>
            <a:noAutofit/>
          </a:bodyPr>
          <a:lstStyle/>
          <a:p>
            <a:pPr marL="514350" indent="-514350" eaLnBrk="1" hangingPunct="1">
              <a:buFont typeface="+mj-lt"/>
              <a:buAutoNum type="arabicParenR"/>
            </a:pPr>
            <a:r>
              <a:rPr lang="en-US" altLang="en-US" sz="3200" dirty="0"/>
              <a:t>Ask voter for name and address</a:t>
            </a:r>
          </a:p>
          <a:p>
            <a:pPr marL="514350" indent="-514350" eaLnBrk="1" hangingPunct="1">
              <a:buFont typeface="+mj-lt"/>
              <a:buAutoNum type="arabicParenR"/>
            </a:pPr>
            <a:r>
              <a:rPr lang="en-US" altLang="en-US" sz="3200" dirty="0"/>
              <a:t>Check page for roster notations</a:t>
            </a:r>
          </a:p>
          <a:p>
            <a:pPr marL="514350" indent="-514350" eaLnBrk="1" hangingPunct="1">
              <a:buFont typeface="+mj-lt"/>
              <a:buAutoNum type="arabicParenR"/>
            </a:pPr>
            <a:r>
              <a:rPr lang="en-US" altLang="en-US" sz="3200" dirty="0"/>
              <a:t>Hide challenges on other voter records from view</a:t>
            </a:r>
          </a:p>
          <a:p>
            <a:pPr marL="514350" indent="-514350" eaLnBrk="1" hangingPunct="1">
              <a:buFont typeface="+mj-lt"/>
              <a:buAutoNum type="arabicParenR"/>
            </a:pPr>
            <a:r>
              <a:rPr lang="en-US" altLang="en-US" sz="3200" dirty="0"/>
              <a:t>Have the voter sign to affirm the voter’s oath</a:t>
            </a:r>
          </a:p>
          <a:p>
            <a:pPr marL="514350" indent="-514350" eaLnBrk="1" hangingPunct="1">
              <a:buFont typeface="+mj-lt"/>
              <a:buAutoNum type="arabicParenR"/>
            </a:pPr>
            <a:r>
              <a:rPr lang="en-US" altLang="en-US" sz="3200" dirty="0"/>
              <a:t>Give them a</a:t>
            </a:r>
            <a:r>
              <a:rPr lang="en-US" altLang="en-US" sz="3200" b="1" dirty="0"/>
              <a:t> voter receipt </a:t>
            </a:r>
            <a:r>
              <a:rPr lang="en-US" altLang="en-US" sz="3200" dirty="0"/>
              <a:t>and direct to Ballot Judge station</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04800" y="152400"/>
            <a:ext cx="7269480" cy="472440"/>
          </a:xfrm>
        </p:spPr>
        <p:txBody>
          <a:bodyPr>
            <a:noAutofit/>
          </a:bodyPr>
          <a:lstStyle/>
          <a:p>
            <a:pPr eaLnBrk="1" hangingPunct="1"/>
            <a:r>
              <a:rPr lang="en-US" altLang="en-US" dirty="0">
                <a:ea typeface="Trebuchet MS" panose="020B0603020202020204" pitchFamily="34" charset="0"/>
                <a:cs typeface="Trebuchet MS" panose="020B0603020202020204" pitchFamily="34" charset="0"/>
              </a:rPr>
              <a:t>Can’t find a voter’s name?</a:t>
            </a:r>
          </a:p>
        </p:txBody>
      </p:sp>
      <p:sp>
        <p:nvSpPr>
          <p:cNvPr id="116739" name="Content Placeholder 2"/>
          <p:cNvSpPr>
            <a:spLocks noGrp="1"/>
          </p:cNvSpPr>
          <p:nvPr>
            <p:ph idx="1"/>
          </p:nvPr>
        </p:nvSpPr>
        <p:spPr>
          <a:xfrm>
            <a:off x="297873" y="1315847"/>
            <a:ext cx="8001000" cy="609599"/>
          </a:xfrm>
        </p:spPr>
        <p:txBody>
          <a:bodyPr>
            <a:normAutofit/>
          </a:bodyPr>
          <a:lstStyle/>
          <a:p>
            <a:pPr marL="0" indent="0" algn="ctr" eaLnBrk="1" hangingPunct="1">
              <a:buNone/>
              <a:defRPr/>
            </a:pPr>
            <a:r>
              <a:rPr lang="en-US" altLang="en-US" sz="3200" dirty="0"/>
              <a:t>If the voter insists that they are registered</a:t>
            </a:r>
            <a:r>
              <a:rPr lang="en-US" altLang="en-US" sz="3200" dirty="0">
                <a:latin typeface="Arial" charset="0"/>
              </a:rPr>
              <a:t>:</a:t>
            </a:r>
          </a:p>
          <a:p>
            <a:pPr>
              <a:defRPr/>
            </a:pPr>
            <a:endParaRPr lang="en-US" altLang="en-US" sz="3200" dirty="0">
              <a:latin typeface="Arial" charset="0"/>
            </a:endParaRPr>
          </a:p>
          <a:p>
            <a:pPr eaLnBrk="1" hangingPunct="1">
              <a:defRPr/>
            </a:pPr>
            <a:endParaRPr lang="en-US" altLang="en-US" dirty="0">
              <a:latin typeface="Arial" charset="0"/>
            </a:endParaRPr>
          </a:p>
          <a:p>
            <a:pPr eaLnBrk="1" hangingPunct="1">
              <a:defRPr/>
            </a:pPr>
            <a:endParaRPr lang="en-US" altLang="en-US" dirty="0">
              <a:latin typeface="Arial" charset="0"/>
            </a:endParaRPr>
          </a:p>
          <a:p>
            <a:pPr eaLnBrk="1" hangingPunct="1">
              <a:defRPr/>
            </a:pPr>
            <a:endParaRPr lang="en-US" altLang="en-US" dirty="0">
              <a:latin typeface="Arial" charset="0"/>
            </a:endParaRPr>
          </a:p>
          <a:p>
            <a:pPr eaLnBrk="1" hangingPunct="1">
              <a:defRPr/>
            </a:pPr>
            <a:endParaRPr lang="en-US" altLang="en-US" dirty="0">
              <a:latin typeface="Arial" charset="0"/>
            </a:endParaRPr>
          </a:p>
        </p:txBody>
      </p:sp>
      <p:sp>
        <p:nvSpPr>
          <p:cNvPr id="3" name="TextBox 2"/>
          <p:cNvSpPr txBox="1"/>
          <p:nvPr/>
        </p:nvSpPr>
        <p:spPr>
          <a:xfrm>
            <a:off x="609600" y="2209800"/>
            <a:ext cx="7661564" cy="2554545"/>
          </a:xfrm>
          <a:prstGeom prst="rect">
            <a:avLst/>
          </a:prstGeom>
          <a:noFill/>
        </p:spPr>
        <p:txBody>
          <a:bodyPr wrap="square" rtlCol="0">
            <a:spAutoFit/>
          </a:bodyPr>
          <a:lstStyle/>
          <a:p>
            <a:pPr marL="514350" indent="-514350">
              <a:buFont typeface="+mj-lt"/>
              <a:buAutoNum type="arabicParenR"/>
              <a:defRPr/>
            </a:pPr>
            <a:r>
              <a:rPr lang="en-US" altLang="en-US" sz="3200" dirty="0">
                <a:latin typeface="+mn-lt"/>
              </a:rPr>
              <a:t>Does voter’s name, address or date of birth on the roster contain a clerical error?</a:t>
            </a:r>
          </a:p>
          <a:p>
            <a:pPr marL="971550" lvl="1" indent="-514350">
              <a:buFont typeface="Arial" panose="020B0604020202020204" pitchFamily="34" charset="0"/>
              <a:buChar char="•"/>
              <a:defRPr/>
            </a:pPr>
            <a:r>
              <a:rPr lang="en-US" altLang="en-US" sz="3200" dirty="0">
                <a:latin typeface="+mn-lt"/>
              </a:rPr>
              <a:t>Roster correction form</a:t>
            </a:r>
          </a:p>
          <a:p>
            <a:pPr marL="514350" indent="-514350" eaLnBrk="1" hangingPunct="1">
              <a:buFont typeface="+mj-lt"/>
              <a:buAutoNum type="arabicParenR"/>
              <a:defRPr/>
            </a:pPr>
            <a:r>
              <a:rPr lang="en-US" altLang="en-US" sz="3200" dirty="0">
                <a:latin typeface="+mn-lt"/>
              </a:rPr>
              <a:t>Is voter at the wrong precinct?</a:t>
            </a:r>
          </a:p>
        </p:txBody>
      </p:sp>
      <p:sp>
        <p:nvSpPr>
          <p:cNvPr id="2" name="TextBox 1"/>
          <p:cNvSpPr txBox="1"/>
          <p:nvPr/>
        </p:nvSpPr>
        <p:spPr>
          <a:xfrm>
            <a:off x="526473" y="5562600"/>
            <a:ext cx="7543800" cy="1077218"/>
          </a:xfrm>
          <a:prstGeom prst="rect">
            <a:avLst/>
          </a:prstGeom>
          <a:noFill/>
        </p:spPr>
        <p:txBody>
          <a:bodyPr wrap="square" rtlCol="0">
            <a:spAutoFit/>
          </a:bodyPr>
          <a:lstStyle/>
          <a:p>
            <a:pPr marL="0" indent="0" algn="ctr" eaLnBrk="1" hangingPunct="1">
              <a:buNone/>
              <a:defRPr/>
            </a:pPr>
            <a:r>
              <a:rPr lang="en-US" altLang="en-US" sz="3200" dirty="0">
                <a:latin typeface="+mn-lt"/>
              </a:rPr>
              <a:t>If none of the above, they need to register at the registration table</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266989" y="152400"/>
            <a:ext cx="7269480" cy="548640"/>
          </a:xfrm>
        </p:spPr>
        <p:txBody>
          <a:bodyPr/>
          <a:lstStyle/>
          <a:p>
            <a:pPr eaLnBrk="1" hangingPunct="1"/>
            <a:r>
              <a:rPr lang="en-US" altLang="en-US" dirty="0">
                <a:ea typeface="Trebuchet MS" panose="020B0603020202020204" pitchFamily="34" charset="0"/>
                <a:cs typeface="Trebuchet MS" panose="020B0603020202020204" pitchFamily="34" charset="0"/>
              </a:rPr>
              <a:t>Roster Correction Form</a:t>
            </a:r>
          </a:p>
        </p:txBody>
      </p:sp>
      <p:sp>
        <p:nvSpPr>
          <p:cNvPr id="62467" name="Content Placeholder 2"/>
          <p:cNvSpPr>
            <a:spLocks noGrp="1"/>
          </p:cNvSpPr>
          <p:nvPr>
            <p:ph idx="1"/>
          </p:nvPr>
        </p:nvSpPr>
        <p:spPr>
          <a:xfrm>
            <a:off x="0" y="990600"/>
            <a:ext cx="8461375" cy="4797425"/>
          </a:xfrm>
        </p:spPr>
        <p:txBody>
          <a:bodyPr/>
          <a:lstStyle/>
          <a:p>
            <a:pPr eaLnBrk="1" hangingPunct="1">
              <a:defRPr/>
            </a:pPr>
            <a:endParaRPr lang="en-US" altLang="en-US" sz="2800" dirty="0"/>
          </a:p>
          <a:p>
            <a:pPr marL="0" indent="0" eaLnBrk="1" hangingPunct="1">
              <a:buNone/>
              <a:defRPr/>
            </a:pPr>
            <a:r>
              <a:rPr lang="en-US" altLang="en-US" sz="2800" dirty="0"/>
              <a:t>Use the Incident Log or Roster Correction Form to notify the election office of any clerical errors</a:t>
            </a:r>
          </a:p>
        </p:txBody>
      </p:sp>
      <p:pic>
        <p:nvPicPr>
          <p:cNvPr id="4" name="Picture 3" descr="snapshot of a roster correction form with written examples">
            <a:extLst>
              <a:ext uri="{FF2B5EF4-FFF2-40B4-BE49-F238E27FC236}">
                <a16:creationId xmlns:a16="http://schemas.microsoft.com/office/drawing/2014/main" id="{804AC86A-B623-4A10-9805-BDAB318544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63" y="2590800"/>
            <a:ext cx="7318248" cy="40386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30371" y="152400"/>
            <a:ext cx="7269480" cy="548640"/>
          </a:xfrm>
        </p:spPr>
        <p:txBody>
          <a:bodyPr/>
          <a:lstStyle/>
          <a:p>
            <a:pPr eaLnBrk="1" hangingPunct="1"/>
            <a:r>
              <a:rPr lang="en-US" altLang="en-US" dirty="0">
                <a:ea typeface="Trebuchet MS" panose="020B0603020202020204" pitchFamily="34" charset="0"/>
                <a:cs typeface="Trebuchet MS" panose="020B0603020202020204" pitchFamily="34" charset="0"/>
              </a:rPr>
              <a:t>Roster Notations</a:t>
            </a:r>
          </a:p>
        </p:txBody>
      </p:sp>
      <p:pic>
        <p:nvPicPr>
          <p:cNvPr id="129028" name="Picture 4" descr="snapshot of a sample roster page with notations such as challenged-felony, etc."/>
          <p:cNvPicPr>
            <a:picLocks noChangeAspect="1" noChangeArrowheads="1"/>
          </p:cNvPicPr>
          <p:nvPr/>
        </p:nvPicPr>
        <p:blipFill rotWithShape="1">
          <a:blip r:embed="rId4">
            <a:extLst>
              <a:ext uri="{28A0092B-C50C-407E-A947-70E740481C1C}">
                <a14:useLocalDpi xmlns:a14="http://schemas.microsoft.com/office/drawing/2010/main" val="0"/>
              </a:ext>
            </a:extLst>
          </a:blip>
          <a:srcRect r="45087" b="17403"/>
          <a:stretch/>
        </p:blipFill>
        <p:spPr bwMode="auto">
          <a:xfrm>
            <a:off x="130371" y="1752600"/>
            <a:ext cx="8229600" cy="289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Registration Station</a:t>
            </a:r>
          </a:p>
        </p:txBody>
      </p:sp>
    </p:spTree>
    <p:custDataLst>
      <p:tags r:id="rId1"/>
    </p:custDataLst>
    <p:extLst>
      <p:ext uri="{BB962C8B-B14F-4D97-AF65-F5344CB8AC3E}">
        <p14:creationId xmlns:p14="http://schemas.microsoft.com/office/powerpoint/2010/main" val="24401863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228600"/>
            <a:ext cx="7269480" cy="624840"/>
          </a:xfrm>
        </p:spPr>
        <p:txBody>
          <a:bodyPr/>
          <a:lstStyle/>
          <a:p>
            <a:r>
              <a:rPr lang="en-US" dirty="0"/>
              <a:t>Election Day Registration</a:t>
            </a:r>
          </a:p>
        </p:txBody>
      </p:sp>
      <p:sp>
        <p:nvSpPr>
          <p:cNvPr id="3" name="Content Placeholder 2"/>
          <p:cNvSpPr>
            <a:spLocks noGrp="1"/>
          </p:cNvSpPr>
          <p:nvPr>
            <p:ph idx="1"/>
          </p:nvPr>
        </p:nvSpPr>
        <p:spPr>
          <a:xfrm>
            <a:off x="381000" y="1828800"/>
            <a:ext cx="8001000" cy="4351337"/>
          </a:xfrm>
        </p:spPr>
        <p:txBody>
          <a:bodyPr/>
          <a:lstStyle/>
          <a:p>
            <a:pPr marL="0" indent="0">
              <a:buNone/>
            </a:pPr>
            <a:r>
              <a:rPr lang="en-US" sz="3200" dirty="0"/>
              <a:t>To register and vote on Election Day you must:</a:t>
            </a:r>
          </a:p>
          <a:p>
            <a:pPr marL="0" indent="0">
              <a:buNone/>
            </a:pPr>
            <a:endParaRPr lang="en-US" sz="3200" dirty="0"/>
          </a:p>
          <a:p>
            <a:pPr lvl="1"/>
            <a:r>
              <a:rPr lang="en-US" sz="3200" dirty="0"/>
              <a:t>Be eligible to vote </a:t>
            </a:r>
          </a:p>
          <a:p>
            <a:pPr lvl="1"/>
            <a:r>
              <a:rPr lang="en-US" sz="3200" dirty="0"/>
              <a:t>Register and vote within your precinct</a:t>
            </a:r>
          </a:p>
          <a:p>
            <a:pPr lvl="1"/>
            <a:r>
              <a:rPr lang="en-US" sz="3200" dirty="0"/>
              <a:t>Provide proof of residence</a:t>
            </a:r>
          </a:p>
          <a:p>
            <a:endParaRPr lang="en-US" dirty="0"/>
          </a:p>
        </p:txBody>
      </p:sp>
    </p:spTree>
    <p:custDataLst>
      <p:tags r:id="rId1"/>
    </p:custDataLst>
    <p:extLst>
      <p:ext uri="{BB962C8B-B14F-4D97-AF65-F5344CB8AC3E}">
        <p14:creationId xmlns:p14="http://schemas.microsoft.com/office/powerpoint/2010/main" val="294564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81000" y="152400"/>
            <a:ext cx="7269480" cy="624840"/>
          </a:xfrm>
        </p:spPr>
        <p:txBody>
          <a:bodyPr/>
          <a:lstStyle/>
          <a:p>
            <a:pPr eaLnBrk="1" hangingPunct="1"/>
            <a:r>
              <a:rPr lang="en-US" altLang="en-US" dirty="0">
                <a:ea typeface="Trebuchet MS" panose="020B0603020202020204" pitchFamily="34" charset="0"/>
                <a:cs typeface="Trebuchet MS" panose="020B0603020202020204" pitchFamily="34" charset="0"/>
              </a:rPr>
              <a:t>Eligibility</a:t>
            </a:r>
          </a:p>
        </p:txBody>
      </p:sp>
      <p:sp>
        <p:nvSpPr>
          <p:cNvPr id="151555" name="Rectangle 3"/>
          <p:cNvSpPr>
            <a:spLocks noGrp="1" noChangeArrowheads="1"/>
          </p:cNvSpPr>
          <p:nvPr>
            <p:ph idx="1"/>
          </p:nvPr>
        </p:nvSpPr>
        <p:spPr>
          <a:xfrm>
            <a:off x="609600" y="1676400"/>
            <a:ext cx="7511796" cy="4351337"/>
          </a:xfrm>
        </p:spPr>
        <p:txBody>
          <a:bodyPr>
            <a:normAutofit lnSpcReduction="10000"/>
          </a:bodyPr>
          <a:lstStyle/>
          <a:p>
            <a:pPr marL="0" indent="0" eaLnBrk="1" hangingPunct="1">
              <a:buNone/>
            </a:pPr>
            <a:r>
              <a:rPr lang="en-US" altLang="en-US" sz="3200" dirty="0"/>
              <a:t>What are the voter eligibility requirements?</a:t>
            </a:r>
          </a:p>
          <a:p>
            <a:pPr marL="0" indent="0" eaLnBrk="1" hangingPunct="1">
              <a:buNone/>
            </a:pPr>
            <a:endParaRPr lang="en-US" altLang="en-US" sz="3200" dirty="0"/>
          </a:p>
          <a:p>
            <a:pPr marL="514350" indent="-514350" eaLnBrk="1" hangingPunct="1">
              <a:buFont typeface="+mj-lt"/>
              <a:buAutoNum type="arabicParenR"/>
            </a:pPr>
            <a:r>
              <a:rPr lang="en-US" altLang="en-US" sz="3200" dirty="0"/>
              <a:t>U.S. citizen</a:t>
            </a:r>
          </a:p>
          <a:p>
            <a:pPr marL="514350" indent="-514350" eaLnBrk="1" hangingPunct="1">
              <a:buFont typeface="+mj-lt"/>
              <a:buAutoNum type="arabicParenR"/>
            </a:pPr>
            <a:r>
              <a:rPr lang="en-US" altLang="en-US" sz="3200" dirty="0"/>
              <a:t>At least 18 years old on Election Day</a:t>
            </a:r>
          </a:p>
          <a:p>
            <a:pPr marL="514350" indent="-514350" eaLnBrk="1" hangingPunct="1">
              <a:buFont typeface="+mj-lt"/>
              <a:buAutoNum type="arabicParenR"/>
            </a:pPr>
            <a:r>
              <a:rPr lang="en-US" altLang="en-US" sz="3200" dirty="0"/>
              <a:t>Resident of Minnesota (NOT a specific precinct) for 20 days</a:t>
            </a:r>
          </a:p>
          <a:p>
            <a:pPr marL="514350" indent="-514350" eaLnBrk="1" hangingPunct="1">
              <a:buFont typeface="+mj-lt"/>
              <a:buAutoNum type="arabicParenR"/>
            </a:pPr>
            <a:r>
              <a:rPr lang="en-US" altLang="en-US" sz="3200" dirty="0"/>
              <a:t>Finished with all parts of any felony sentence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1555">
                                            <p:txEl>
                                              <p:pRg st="2" end="2"/>
                                            </p:txEl>
                                          </p:spTgt>
                                        </p:tgtEl>
                                        <p:attrNameLst>
                                          <p:attrName>style.visibility</p:attrName>
                                        </p:attrNameLst>
                                      </p:cBhvr>
                                      <p:to>
                                        <p:strVal val="visible"/>
                                      </p:to>
                                    </p:set>
                                    <p:anim calcmode="lin" valueType="num">
                                      <p:cBhvr additive="base">
                                        <p:cTn id="7"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1555">
                                            <p:txEl>
                                              <p:pRg st="3" end="3"/>
                                            </p:txEl>
                                          </p:spTgt>
                                        </p:tgtEl>
                                        <p:attrNameLst>
                                          <p:attrName>style.visibility</p:attrName>
                                        </p:attrNameLst>
                                      </p:cBhvr>
                                      <p:to>
                                        <p:strVal val="visible"/>
                                      </p:to>
                                    </p:set>
                                    <p:anim calcmode="lin" valueType="num">
                                      <p:cBhvr additive="base">
                                        <p:cTn id="13" dur="500" fill="hold"/>
                                        <p:tgtEl>
                                          <p:spTgt spid="15155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1555">
                                            <p:txEl>
                                              <p:pRg st="4" end="4"/>
                                            </p:txEl>
                                          </p:spTgt>
                                        </p:tgtEl>
                                        <p:attrNameLst>
                                          <p:attrName>style.visibility</p:attrName>
                                        </p:attrNameLst>
                                      </p:cBhvr>
                                      <p:to>
                                        <p:strVal val="visible"/>
                                      </p:to>
                                    </p:set>
                                    <p:anim calcmode="lin" valueType="num">
                                      <p:cBhvr additive="base">
                                        <p:cTn id="19" dur="500" fill="hold"/>
                                        <p:tgtEl>
                                          <p:spTgt spid="1515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1555">
                                            <p:txEl>
                                              <p:pRg st="5" end="5"/>
                                            </p:txEl>
                                          </p:spTgt>
                                        </p:tgtEl>
                                        <p:attrNameLst>
                                          <p:attrName>style.visibility</p:attrName>
                                        </p:attrNameLst>
                                      </p:cBhvr>
                                      <p:to>
                                        <p:strVal val="visible"/>
                                      </p:to>
                                    </p:set>
                                    <p:anim calcmode="lin" valueType="num">
                                      <p:cBhvr additive="base">
                                        <p:cTn id="25" dur="500" fill="hold"/>
                                        <p:tgtEl>
                                          <p:spTgt spid="15155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438400"/>
            <a:ext cx="7834884" cy="1524000"/>
          </a:xfrm>
        </p:spPr>
        <p:txBody>
          <a:bodyPr rtlCol="0">
            <a:normAutofit/>
          </a:bodyPr>
          <a:lstStyle/>
          <a:p>
            <a:pPr eaLnBrk="1" fontAlgn="auto" hangingPunct="1">
              <a:spcAft>
                <a:spcPts val="0"/>
              </a:spcAft>
              <a:defRPr/>
            </a:pPr>
            <a:r>
              <a:rPr lang="en-US" sz="4000" dirty="0">
                <a:cs typeface="Arial" panose="020B0604020202020204" pitchFamily="34" charset="0"/>
              </a:rPr>
              <a:t>Preparing for Election Day</a:t>
            </a:r>
          </a:p>
        </p:txBody>
      </p:sp>
    </p:spTree>
    <p:custDataLst>
      <p:tags r:id="rId1"/>
    </p:custDataLst>
    <p:extLst>
      <p:ext uri="{BB962C8B-B14F-4D97-AF65-F5344CB8AC3E}">
        <p14:creationId xmlns:p14="http://schemas.microsoft.com/office/powerpoint/2010/main" val="2986747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480" cy="624840"/>
          </a:xfrm>
        </p:spPr>
        <p:txBody>
          <a:bodyPr/>
          <a:lstStyle/>
          <a:p>
            <a:r>
              <a:rPr lang="en-US" dirty="0"/>
              <a:t>Proof of Residence</a:t>
            </a:r>
          </a:p>
        </p:txBody>
      </p:sp>
      <p:sp>
        <p:nvSpPr>
          <p:cNvPr id="3" name="Content Placeholder 2"/>
          <p:cNvSpPr>
            <a:spLocks noGrp="1"/>
          </p:cNvSpPr>
          <p:nvPr>
            <p:ph idx="1"/>
          </p:nvPr>
        </p:nvSpPr>
        <p:spPr>
          <a:xfrm>
            <a:off x="498764" y="1066800"/>
            <a:ext cx="7959436" cy="5791200"/>
          </a:xfrm>
        </p:spPr>
        <p:txBody>
          <a:bodyPr>
            <a:normAutofit/>
          </a:bodyPr>
          <a:lstStyle/>
          <a:p>
            <a:pPr marL="0" indent="0">
              <a:buNone/>
            </a:pPr>
            <a:r>
              <a:rPr lang="en-US" altLang="en-US" sz="3200" dirty="0"/>
              <a:t>There are 7 possible ways for a voter to provide proof of residence. Some of those ways involve a voter showing us an ID, others do not.</a:t>
            </a:r>
          </a:p>
          <a:p>
            <a:pPr marL="0" indent="0">
              <a:buNone/>
            </a:pPr>
            <a:endParaRPr lang="en-US" altLang="en-US" sz="3200" dirty="0"/>
          </a:p>
          <a:p>
            <a:pPr marL="0" indent="0">
              <a:buNone/>
            </a:pPr>
            <a:r>
              <a:rPr lang="en-US" altLang="en-US" sz="3200" dirty="0"/>
              <a:t>Please note: </a:t>
            </a:r>
          </a:p>
          <a:p>
            <a:pPr marL="0" indent="0">
              <a:buNone/>
            </a:pPr>
            <a:r>
              <a:rPr lang="en-US" altLang="en-US" sz="3200" dirty="0"/>
              <a:t>We always ask voters for “proof of residence” </a:t>
            </a:r>
            <a:r>
              <a:rPr lang="en-US" altLang="en-US" sz="3200" i="1" dirty="0"/>
              <a:t>not</a:t>
            </a:r>
            <a:r>
              <a:rPr lang="en-US" altLang="en-US" sz="3200" dirty="0"/>
              <a:t>: “Can I see your ID”. </a:t>
            </a:r>
          </a:p>
          <a:p>
            <a:endParaRPr lang="en-US" altLang="en-US" sz="3200" dirty="0"/>
          </a:p>
        </p:txBody>
      </p:sp>
    </p:spTree>
    <p:custDataLst>
      <p:tags r:id="rId1"/>
    </p:custDataLst>
    <p:extLst>
      <p:ext uri="{BB962C8B-B14F-4D97-AF65-F5344CB8AC3E}">
        <p14:creationId xmlns:p14="http://schemas.microsoft.com/office/powerpoint/2010/main" val="1420993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04800" y="76200"/>
            <a:ext cx="7848600" cy="624840"/>
          </a:xfrm>
        </p:spPr>
        <p:txBody>
          <a:bodyPr>
            <a:normAutofit fontScale="90000"/>
          </a:bodyPr>
          <a:lstStyle/>
          <a:p>
            <a:br>
              <a:rPr lang="en-US" altLang="en-US" dirty="0"/>
            </a:br>
            <a:r>
              <a:rPr lang="en-US" altLang="en-US" sz="3700" b="1" dirty="0"/>
              <a:t>Option 1: </a:t>
            </a:r>
            <a:r>
              <a:rPr lang="en-US" altLang="en-US" sz="3700" dirty="0"/>
              <a:t>ID With Current Name And Address</a:t>
            </a:r>
          </a:p>
        </p:txBody>
      </p:sp>
      <p:sp>
        <p:nvSpPr>
          <p:cNvPr id="63491" name="Rectangle 3"/>
          <p:cNvSpPr>
            <a:spLocks noGrp="1" noChangeArrowheads="1"/>
          </p:cNvSpPr>
          <p:nvPr>
            <p:ph idx="1"/>
          </p:nvPr>
        </p:nvSpPr>
        <p:spPr>
          <a:xfrm>
            <a:off x="457200" y="1600200"/>
            <a:ext cx="7848600" cy="4351337"/>
          </a:xfrm>
        </p:spPr>
        <p:txBody>
          <a:bodyPr>
            <a:normAutofit/>
          </a:bodyPr>
          <a:lstStyle/>
          <a:p>
            <a:r>
              <a:rPr lang="en-US" altLang="en-US" sz="3200" dirty="0"/>
              <a:t>Current Minnesota driver’s license, learner’s permit or ID card – or a receipt for any of these</a:t>
            </a:r>
          </a:p>
          <a:p>
            <a:pPr marL="0" indent="0">
              <a:buNone/>
            </a:pPr>
            <a:endParaRPr lang="en-US" altLang="en-US" sz="3200" dirty="0"/>
          </a:p>
          <a:p>
            <a:r>
              <a:rPr lang="en-US" altLang="en-US" sz="3200" dirty="0"/>
              <a:t>Tribal ID with name, current address, signature and picture.</a:t>
            </a: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76200" y="114571"/>
            <a:ext cx="8602539" cy="1028429"/>
          </a:xfrm>
        </p:spPr>
        <p:txBody>
          <a:bodyPr>
            <a:normAutofit/>
          </a:bodyPr>
          <a:lstStyle/>
          <a:p>
            <a:pPr algn="ctr"/>
            <a:r>
              <a:rPr lang="en-US" altLang="en-US" b="1" dirty="0">
                <a:latin typeface="Arial" charset="0"/>
                <a:ea typeface="Trebuchet MS" pitchFamily="34" charset="0"/>
                <a:cs typeface="Trebuchet MS" pitchFamily="34" charset="0"/>
              </a:rPr>
              <a:t>Option 2:</a:t>
            </a:r>
            <a:r>
              <a:rPr lang="en-US" altLang="en-US" dirty="0"/>
              <a:t> Photo ID</a:t>
            </a:r>
            <a:r>
              <a:rPr lang="en-US" altLang="en-US" b="1" dirty="0"/>
              <a:t> and </a:t>
            </a:r>
            <a:r>
              <a:rPr lang="en-US" altLang="en-US" dirty="0"/>
              <a:t>a Document with Current Name and Address</a:t>
            </a:r>
          </a:p>
        </p:txBody>
      </p:sp>
      <p:pic>
        <p:nvPicPr>
          <p:cNvPr id="4" name="Content Placeholder 3" descr="snapshot of a sample MN driver's license"/>
          <p:cNvPicPr>
            <a:picLocks noGrp="1" noChangeAspect="1"/>
          </p:cNvPicPr>
          <p:nvPr>
            <p:ph idx="1"/>
          </p:nvPr>
        </p:nvPicPr>
        <p:blipFill>
          <a:blip r:embed="rId4"/>
          <a:stretch>
            <a:fillRect/>
          </a:stretch>
        </p:blipFill>
        <p:spPr>
          <a:xfrm>
            <a:off x="175057" y="2245920"/>
            <a:ext cx="3831425" cy="2518559"/>
          </a:xfrm>
          <a:prstGeom prst="rect">
            <a:avLst/>
          </a:prstGeom>
        </p:spPr>
      </p:pic>
      <p:pic>
        <p:nvPicPr>
          <p:cNvPr id="7" name="Picture 6" descr="snapshot of an american passport cover"/>
          <p:cNvPicPr>
            <a:picLocks noChangeAspect="1"/>
          </p:cNvPicPr>
          <p:nvPr/>
        </p:nvPicPr>
        <p:blipFill>
          <a:blip r:embed="rId5"/>
          <a:stretch>
            <a:fillRect/>
          </a:stretch>
        </p:blipFill>
        <p:spPr>
          <a:xfrm>
            <a:off x="1800858" y="3362381"/>
            <a:ext cx="1187607" cy="1656399"/>
          </a:xfrm>
          <a:prstGeom prst="rect">
            <a:avLst/>
          </a:prstGeom>
        </p:spPr>
      </p:pic>
      <p:pic>
        <p:nvPicPr>
          <p:cNvPr id="8" name="Picture 7" descr="snapshot of a sample university of minnesota photo id"/>
          <p:cNvPicPr>
            <a:picLocks noChangeAspect="1"/>
          </p:cNvPicPr>
          <p:nvPr/>
        </p:nvPicPr>
        <p:blipFill>
          <a:blip r:embed="rId6"/>
          <a:stretch>
            <a:fillRect/>
          </a:stretch>
        </p:blipFill>
        <p:spPr>
          <a:xfrm>
            <a:off x="2317621" y="4190580"/>
            <a:ext cx="1785076" cy="1112530"/>
          </a:xfrm>
          <a:prstGeom prst="rect">
            <a:avLst/>
          </a:prstGeom>
        </p:spPr>
      </p:pic>
      <p:sp>
        <p:nvSpPr>
          <p:cNvPr id="5" name="Plus 4" descr="Plus sign">
            <a:extLst>
              <a:ext uri="{FF2B5EF4-FFF2-40B4-BE49-F238E27FC236}">
                <a16:creationId xmlns:a16="http://schemas.microsoft.com/office/drawing/2014/main" id="{64BDBCBB-2006-46B4-A845-4149F1393D35}"/>
              </a:ext>
            </a:extLst>
          </p:cNvPr>
          <p:cNvSpPr/>
          <p:nvPr/>
        </p:nvSpPr>
        <p:spPr>
          <a:xfrm>
            <a:off x="4102697" y="3048000"/>
            <a:ext cx="914400" cy="914400"/>
          </a:xfrm>
          <a:prstGeom prst="mathPlu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6" name="Picture 5" descr="Snapshot of a sample xcel energy bill">
            <a:extLst>
              <a:ext uri="{FF2B5EF4-FFF2-40B4-BE49-F238E27FC236}">
                <a16:creationId xmlns:a16="http://schemas.microsoft.com/office/drawing/2014/main" id="{2FC5FE97-3BB8-42A7-8DC8-DC04361193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242" y="2259775"/>
            <a:ext cx="3568552" cy="2829820"/>
          </a:xfrm>
          <a:prstGeom prst="rect">
            <a:avLst/>
          </a:prstGeom>
          <a:noFill/>
          <a:effectLst>
            <a:outerShdw blurRad="50800" dist="88900" dir="2700000" algn="tl" rotWithShape="0">
              <a:prstClr val="black">
                <a:alpha val="40000"/>
              </a:prstClr>
            </a:outerShdw>
          </a:effectLst>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1030" name="Picture 6" descr="Utility Bill Clipart"/>
          <p:cNvPicPr>
            <a:picLocks noChangeAspect="1" noChangeArrowheads="1"/>
          </p:cNvPicPr>
          <p:nvPr/>
        </p:nvPicPr>
        <p:blipFill rotWithShape="1">
          <a:blip r:embed="rId8">
            <a:extLst>
              <a:ext uri="{28A0092B-C50C-407E-A947-70E740481C1C}">
                <a14:useLocalDpi xmlns:a14="http://schemas.microsoft.com/office/drawing/2010/main" val="0"/>
              </a:ext>
            </a:extLst>
          </a:blip>
          <a:srcRect l="9811" t="14110" r="60867" b="20505"/>
          <a:stretch/>
        </p:blipFill>
        <p:spPr bwMode="auto">
          <a:xfrm>
            <a:off x="6934200" y="3746889"/>
            <a:ext cx="1295400" cy="1660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76200" y="114571"/>
            <a:ext cx="8602539" cy="1028429"/>
          </a:xfrm>
        </p:spPr>
        <p:txBody>
          <a:bodyPr>
            <a:normAutofit/>
          </a:bodyPr>
          <a:lstStyle/>
          <a:p>
            <a:pPr algn="ctr"/>
            <a:r>
              <a:rPr lang="en-US" altLang="en-US" b="1" dirty="0">
                <a:latin typeface="Arial" charset="0"/>
                <a:ea typeface="Trebuchet MS" pitchFamily="34" charset="0"/>
                <a:cs typeface="Trebuchet MS" pitchFamily="34" charset="0"/>
              </a:rPr>
              <a:t>Option 2:</a:t>
            </a:r>
            <a:r>
              <a:rPr lang="en-US" altLang="en-US" dirty="0"/>
              <a:t> ID</a:t>
            </a:r>
            <a:r>
              <a:rPr lang="en-US" altLang="en-US" b="1" dirty="0"/>
              <a:t> and </a:t>
            </a:r>
            <a:r>
              <a:rPr lang="en-US" altLang="en-US" dirty="0"/>
              <a:t>a Document with Current Name and Address</a:t>
            </a:r>
          </a:p>
        </p:txBody>
      </p:sp>
      <p:sp>
        <p:nvSpPr>
          <p:cNvPr id="3" name="TextBox 2"/>
          <p:cNvSpPr txBox="1"/>
          <p:nvPr/>
        </p:nvSpPr>
        <p:spPr>
          <a:xfrm>
            <a:off x="20783" y="1143000"/>
            <a:ext cx="8526338" cy="6217087"/>
          </a:xfrm>
          <a:prstGeom prst="rect">
            <a:avLst/>
          </a:prstGeom>
          <a:noFill/>
        </p:spPr>
        <p:txBody>
          <a:bodyPr wrap="square" rtlCol="0">
            <a:spAutoFit/>
          </a:bodyPr>
          <a:lstStyle/>
          <a:p>
            <a:endParaRPr lang="en-US" altLang="en-US" sz="2800" dirty="0"/>
          </a:p>
          <a:p>
            <a:r>
              <a:rPr lang="en-US" sz="2800" dirty="0"/>
              <a:t>Can this bill or document be dated at just any date?</a:t>
            </a:r>
            <a:endParaRPr lang="en-US" sz="2800" i="1" dirty="0"/>
          </a:p>
          <a:p>
            <a:r>
              <a:rPr lang="en-US" sz="2800" i="1" dirty="0"/>
              <a:t>No. It must be due or dated within 30 days of Election Day.</a:t>
            </a:r>
          </a:p>
          <a:p>
            <a:endParaRPr lang="en-US" sz="2800" dirty="0"/>
          </a:p>
          <a:p>
            <a:r>
              <a:rPr lang="en-US" sz="2800" dirty="0"/>
              <a:t>Can a voter show you this document on their phone?</a:t>
            </a:r>
          </a:p>
          <a:p>
            <a:r>
              <a:rPr lang="en-US" sz="2800" i="1" dirty="0"/>
              <a:t>Yes!</a:t>
            </a:r>
          </a:p>
          <a:p>
            <a:endParaRPr lang="en-US" sz="2800" dirty="0"/>
          </a:p>
          <a:p>
            <a:r>
              <a:rPr lang="en-US" sz="2800" dirty="0"/>
              <a:t>Can the ID be expired, or have an old address listed?</a:t>
            </a:r>
          </a:p>
          <a:p>
            <a:r>
              <a:rPr lang="en-US" sz="2800" i="1" dirty="0"/>
              <a:t>Yes!</a:t>
            </a:r>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86756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04800" y="76200"/>
            <a:ext cx="7848600" cy="1295400"/>
          </a:xfrm>
        </p:spPr>
        <p:txBody>
          <a:bodyPr>
            <a:normAutofit/>
          </a:bodyPr>
          <a:lstStyle/>
          <a:p>
            <a:r>
              <a:rPr lang="en-US" altLang="en-US" sz="3700" b="1" dirty="0"/>
              <a:t>“Temporary” or “Status Check” Notification on IDs</a:t>
            </a:r>
          </a:p>
        </p:txBody>
      </p:sp>
      <p:sp>
        <p:nvSpPr>
          <p:cNvPr id="63491" name="Rectangle 3"/>
          <p:cNvSpPr>
            <a:spLocks noGrp="1" noChangeArrowheads="1"/>
          </p:cNvSpPr>
          <p:nvPr>
            <p:ph idx="1"/>
          </p:nvPr>
        </p:nvSpPr>
        <p:spPr>
          <a:xfrm>
            <a:off x="304800" y="1524000"/>
            <a:ext cx="8001000" cy="5257800"/>
          </a:xfrm>
        </p:spPr>
        <p:txBody>
          <a:bodyPr>
            <a:normAutofit fontScale="92500" lnSpcReduction="10000"/>
          </a:bodyPr>
          <a:lstStyle/>
          <a:p>
            <a:r>
              <a:rPr lang="en-US" altLang="en-US" sz="3200" dirty="0"/>
              <a:t>If there is a notation of “temporary” or “status check” on the ID…</a:t>
            </a:r>
          </a:p>
          <a:p>
            <a:pPr lvl="1"/>
            <a:r>
              <a:rPr lang="en-US" altLang="en-US" sz="3050" dirty="0"/>
              <a:t>it </a:t>
            </a:r>
            <a:r>
              <a:rPr lang="en-US" altLang="en-US" sz="3050" i="1" dirty="0"/>
              <a:t>could</a:t>
            </a:r>
            <a:r>
              <a:rPr lang="en-US" altLang="en-US" sz="3050" dirty="0"/>
              <a:t> mean that the person holds a visa and is not a US citizen</a:t>
            </a:r>
          </a:p>
          <a:p>
            <a:pPr marL="0" indent="0">
              <a:buNone/>
            </a:pPr>
            <a:endParaRPr lang="en-US" altLang="en-US" sz="3200" dirty="0"/>
          </a:p>
          <a:p>
            <a:endParaRPr lang="en-US" altLang="en-US" sz="3200" dirty="0"/>
          </a:p>
          <a:p>
            <a:pPr lvl="1"/>
            <a:r>
              <a:rPr lang="en-US" altLang="en-US" sz="3050" dirty="0"/>
              <a:t>Talk with the person, in a respectful manner, about the notification.</a:t>
            </a:r>
          </a:p>
          <a:p>
            <a:pPr lvl="2"/>
            <a:r>
              <a:rPr lang="en-US" altLang="en-US" sz="2900" dirty="0"/>
              <a:t>Do not assume that this, “for sure” means that the person is not a citizen…</a:t>
            </a:r>
          </a:p>
          <a:p>
            <a:pPr lvl="3"/>
            <a:r>
              <a:rPr lang="en-US" altLang="en-US" sz="2900" dirty="0"/>
              <a:t>The person </a:t>
            </a:r>
            <a:r>
              <a:rPr lang="en-US" altLang="en-US" sz="2900" i="1" dirty="0"/>
              <a:t>might</a:t>
            </a:r>
            <a:r>
              <a:rPr lang="en-US" altLang="en-US" sz="2900" dirty="0"/>
              <a:t> have obtained citizenship since the issuance of the ID?</a:t>
            </a:r>
          </a:p>
        </p:txBody>
      </p:sp>
      <p:pic>
        <p:nvPicPr>
          <p:cNvPr id="3" name="Picture 2" descr="snapshot of the section of a Minnesota ID with the word &quot;temporary&quot; on it">
            <a:extLst>
              <a:ext uri="{FF2B5EF4-FFF2-40B4-BE49-F238E27FC236}">
                <a16:creationId xmlns:a16="http://schemas.microsoft.com/office/drawing/2014/main" id="{0C194673-8724-42DE-8822-F726126DA53D}"/>
              </a:ext>
            </a:extLst>
          </p:cNvPr>
          <p:cNvPicPr>
            <a:picLocks noChangeAspect="1"/>
          </p:cNvPicPr>
          <p:nvPr/>
        </p:nvPicPr>
        <p:blipFill>
          <a:blip r:embed="rId4"/>
          <a:stretch>
            <a:fillRect/>
          </a:stretch>
        </p:blipFill>
        <p:spPr>
          <a:xfrm>
            <a:off x="4262230" y="3039954"/>
            <a:ext cx="3738770" cy="922446"/>
          </a:xfrm>
          <a:prstGeom prst="rect">
            <a:avLst/>
          </a:prstGeom>
        </p:spPr>
      </p:pic>
    </p:spTree>
    <p:custDataLst>
      <p:tags r:id="rId1"/>
    </p:custDataLst>
    <p:extLst>
      <p:ext uri="{BB962C8B-B14F-4D97-AF65-F5344CB8AC3E}">
        <p14:creationId xmlns:p14="http://schemas.microsoft.com/office/powerpoint/2010/main" val="22102040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22407" y="1"/>
            <a:ext cx="8534400" cy="914400"/>
          </a:xfrm>
        </p:spPr>
        <p:txBody>
          <a:bodyPr>
            <a:normAutofit/>
          </a:bodyPr>
          <a:lstStyle/>
          <a:p>
            <a:pPr eaLnBrk="1" hangingPunct="1">
              <a:defRPr/>
            </a:pPr>
            <a:r>
              <a:rPr lang="en-US" altLang="en-US" b="1" dirty="0">
                <a:ea typeface="Trebuchet MS" pitchFamily="34" charset="0"/>
                <a:cs typeface="Trebuchet MS" pitchFamily="34" charset="0"/>
              </a:rPr>
              <a:t>Option 3: </a:t>
            </a:r>
            <a:r>
              <a:rPr lang="en-US" altLang="en-US" dirty="0">
                <a:ea typeface="Trebuchet MS" pitchFamily="34" charset="0"/>
                <a:cs typeface="Trebuchet MS" pitchFamily="34" charset="0"/>
              </a:rPr>
              <a:t>Vouching</a:t>
            </a:r>
            <a:br>
              <a:rPr lang="en-US" altLang="en-US" dirty="0">
                <a:latin typeface="Arial" charset="0"/>
                <a:ea typeface="Trebuchet MS" pitchFamily="34" charset="0"/>
                <a:cs typeface="Trebuchet MS" pitchFamily="34" charset="0"/>
              </a:rPr>
            </a:br>
            <a:endParaRPr lang="en-US" altLang="en-US" sz="2000" i="1" dirty="0">
              <a:latin typeface="Arial" charset="0"/>
              <a:ea typeface="Trebuchet MS" pitchFamily="34" charset="0"/>
              <a:cs typeface="Trebuchet MS" pitchFamily="34" charset="0"/>
            </a:endParaRPr>
          </a:p>
        </p:txBody>
      </p:sp>
      <p:sp>
        <p:nvSpPr>
          <p:cNvPr id="172035" name="Rectangle 3"/>
          <p:cNvSpPr>
            <a:spLocks noGrp="1" noChangeArrowheads="1"/>
          </p:cNvSpPr>
          <p:nvPr>
            <p:ph idx="1"/>
          </p:nvPr>
        </p:nvSpPr>
        <p:spPr>
          <a:xfrm>
            <a:off x="343189" y="914401"/>
            <a:ext cx="7886411" cy="5418138"/>
          </a:xfrm>
        </p:spPr>
        <p:txBody>
          <a:bodyPr/>
          <a:lstStyle/>
          <a:p>
            <a:pPr marL="0" indent="0">
              <a:buNone/>
            </a:pPr>
            <a:r>
              <a:rPr lang="en-US" sz="2800" dirty="0"/>
              <a:t>If you don’t have a document to serve as proof of residence… you can bring a person!</a:t>
            </a:r>
          </a:p>
          <a:p>
            <a:pPr marL="0" indent="0">
              <a:buNone/>
            </a:pPr>
            <a:endParaRPr lang="en-US" sz="2800" dirty="0"/>
          </a:p>
          <a:p>
            <a:r>
              <a:rPr lang="en-US" sz="2800" dirty="0"/>
              <a:t>A voucher must know the voter personally</a:t>
            </a:r>
          </a:p>
          <a:p>
            <a:r>
              <a:rPr lang="en-US" sz="2800" dirty="0"/>
              <a:t>Vouchers must live in the same precinct, and either be preregistered to vote or register on Election Day.</a:t>
            </a:r>
          </a:p>
          <a:p>
            <a:pPr eaLnBrk="1" hangingPunct="1"/>
            <a:r>
              <a:rPr lang="en-US" altLang="en-US" sz="2800" dirty="0"/>
              <a:t>A person who is vouched for on Election Day cannot then vouch for someone else</a:t>
            </a: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shot of an election day registration voter registration application. The back page that has the voucher form to be completed."/>
          <p:cNvPicPr>
            <a:picLocks noChangeAspect="1"/>
          </p:cNvPicPr>
          <p:nvPr/>
        </p:nvPicPr>
        <p:blipFill>
          <a:blip r:embed="rId4"/>
          <a:stretch>
            <a:fillRect/>
          </a:stretch>
        </p:blipFill>
        <p:spPr>
          <a:xfrm>
            <a:off x="272832" y="10385"/>
            <a:ext cx="8598337" cy="6837230"/>
          </a:xfrm>
          <a:prstGeom prst="rect">
            <a:avLst/>
          </a:prstGeom>
        </p:spPr>
      </p:pic>
      <p:sp>
        <p:nvSpPr>
          <p:cNvPr id="3" name="Title 2">
            <a:extLst>
              <a:ext uri="{FF2B5EF4-FFF2-40B4-BE49-F238E27FC236}">
                <a16:creationId xmlns:a16="http://schemas.microsoft.com/office/drawing/2014/main" id="{FEFA258E-26E0-42F3-9FCF-C81D1B8A348B}"/>
              </a:ext>
            </a:extLst>
          </p:cNvPr>
          <p:cNvSpPr>
            <a:spLocks noGrp="1"/>
          </p:cNvSpPr>
          <p:nvPr>
            <p:ph type="title"/>
          </p:nvPr>
        </p:nvSpPr>
        <p:spPr/>
        <p:txBody>
          <a:bodyPr/>
          <a:lstStyle/>
          <a:p>
            <a:r>
              <a:rPr lang="en-US" dirty="0">
                <a:solidFill>
                  <a:schemeClr val="bg1"/>
                </a:solidFill>
              </a:rPr>
              <a:t>Voucher Form</a:t>
            </a:r>
          </a:p>
        </p:txBody>
      </p:sp>
    </p:spTree>
    <p:custDataLst>
      <p:tags r:id="rId1"/>
    </p:custDataLst>
    <p:extLst>
      <p:ext uri="{BB962C8B-B14F-4D97-AF65-F5344CB8AC3E}">
        <p14:creationId xmlns:p14="http://schemas.microsoft.com/office/powerpoint/2010/main" val="693022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271145" y="0"/>
            <a:ext cx="8534400" cy="758825"/>
          </a:xfrm>
        </p:spPr>
        <p:txBody>
          <a:bodyPr>
            <a:normAutofit/>
          </a:bodyPr>
          <a:lstStyle/>
          <a:p>
            <a:r>
              <a:rPr lang="en-US" altLang="en-US" b="1" dirty="0"/>
              <a:t>Option 4: </a:t>
            </a:r>
            <a:r>
              <a:rPr lang="en-US" altLang="en-US" dirty="0"/>
              <a:t>Residential Facility Vouching</a:t>
            </a:r>
          </a:p>
        </p:txBody>
      </p:sp>
      <p:sp>
        <p:nvSpPr>
          <p:cNvPr id="83971" name="Content Placeholder 2"/>
          <p:cNvSpPr>
            <a:spLocks noGrp="1"/>
          </p:cNvSpPr>
          <p:nvPr>
            <p:ph idx="1"/>
          </p:nvPr>
        </p:nvSpPr>
        <p:spPr>
          <a:xfrm>
            <a:off x="301624" y="1219200"/>
            <a:ext cx="8503921" cy="5105400"/>
          </a:xfrm>
        </p:spPr>
        <p:txBody>
          <a:bodyPr>
            <a:normAutofit/>
          </a:bodyPr>
          <a:lstStyle/>
          <a:p>
            <a:pPr marL="0" indent="0">
              <a:buNone/>
            </a:pPr>
            <a:r>
              <a:rPr lang="en-US" altLang="en-US" sz="2800" dirty="0"/>
              <a:t>If a voter lives in a residential facility, a staff person of that facility can vouch for them. </a:t>
            </a:r>
          </a:p>
        </p:txBody>
      </p:sp>
      <p:sp>
        <p:nvSpPr>
          <p:cNvPr id="2" name="TextBox 1"/>
          <p:cNvSpPr txBox="1"/>
          <p:nvPr/>
        </p:nvSpPr>
        <p:spPr>
          <a:xfrm>
            <a:off x="301624" y="2952819"/>
            <a:ext cx="5184776" cy="2677656"/>
          </a:xfrm>
          <a:prstGeom prst="rect">
            <a:avLst/>
          </a:prstGeom>
          <a:noFill/>
        </p:spPr>
        <p:txBody>
          <a:bodyPr wrap="square" rtlCol="0">
            <a:spAutoFit/>
          </a:bodyPr>
          <a:lstStyle/>
          <a:p>
            <a:r>
              <a:rPr lang="en-US" altLang="en-US" sz="2800" dirty="0">
                <a:latin typeface="Arial" panose="020B0604020202020204" pitchFamily="34" charset="0"/>
                <a:cs typeface="Arial" panose="020B0604020202020204" pitchFamily="34" charset="0"/>
              </a:rPr>
              <a:t>The staff person must provide proof of employment, which could be either:</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an employee badge </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 letter of employment on the company letter head.</a:t>
            </a:r>
          </a:p>
        </p:txBody>
      </p:sp>
      <p:pic>
        <p:nvPicPr>
          <p:cNvPr id="6" name="Picture 5" descr="snapshot of a sample residential facility employee bad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545" y="2036618"/>
            <a:ext cx="2798620" cy="3955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304800" y="381000"/>
            <a:ext cx="7269480" cy="320040"/>
          </a:xfrm>
        </p:spPr>
        <p:txBody>
          <a:bodyPr>
            <a:noAutofit/>
          </a:bodyPr>
          <a:lstStyle/>
          <a:p>
            <a:pPr eaLnBrk="1" hangingPunct="1"/>
            <a:r>
              <a:rPr lang="en-US" altLang="en-US" b="1" dirty="0">
                <a:ea typeface="Trebuchet MS" panose="020B0603020202020204" pitchFamily="34" charset="0"/>
                <a:cs typeface="Trebuchet MS" panose="020B0603020202020204" pitchFamily="34" charset="0"/>
              </a:rPr>
              <a:t>Option 5: </a:t>
            </a:r>
            <a:r>
              <a:rPr lang="en-US" altLang="en-US" dirty="0">
                <a:ea typeface="Trebuchet MS" panose="020B0603020202020204" pitchFamily="34" charset="0"/>
                <a:cs typeface="Trebuchet MS" panose="020B0603020202020204" pitchFamily="34" charset="0"/>
              </a:rPr>
              <a:t>Notice of Late Registration</a:t>
            </a:r>
          </a:p>
        </p:txBody>
      </p:sp>
      <p:pic>
        <p:nvPicPr>
          <p:cNvPr id="176132" name="Picture 3" descr="snapshot of the sample letterhead of a notice of late registration sent to Minnesota vote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8467"/>
          <a:stretch/>
        </p:blipFill>
        <p:spPr bwMode="auto">
          <a:xfrm>
            <a:off x="533400" y="2057400"/>
            <a:ext cx="762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0" y="76200"/>
            <a:ext cx="9299575" cy="758825"/>
          </a:xfrm>
        </p:spPr>
        <p:txBody>
          <a:bodyPr>
            <a:normAutofit/>
          </a:bodyPr>
          <a:lstStyle/>
          <a:p>
            <a:r>
              <a:rPr lang="en-US" altLang="en-US" b="1" dirty="0"/>
              <a:t>Option 6:</a:t>
            </a:r>
            <a:r>
              <a:rPr lang="en-US" altLang="en-US" dirty="0"/>
              <a:t> Valid Registration in the Same Precinct</a:t>
            </a:r>
          </a:p>
        </p:txBody>
      </p:sp>
      <p:sp>
        <p:nvSpPr>
          <p:cNvPr id="178179" name="Content Placeholder 2"/>
          <p:cNvSpPr>
            <a:spLocks noGrp="1"/>
          </p:cNvSpPr>
          <p:nvPr>
            <p:ph idx="1"/>
          </p:nvPr>
        </p:nvSpPr>
        <p:spPr>
          <a:xfrm>
            <a:off x="34636" y="1447800"/>
            <a:ext cx="8503920" cy="4014176"/>
          </a:xfrm>
        </p:spPr>
        <p:txBody>
          <a:bodyPr vert="horz" anchor="ctr">
            <a:spAutoFit/>
          </a:bodyPr>
          <a:lstStyle/>
          <a:p>
            <a:pPr marL="0" indent="0">
              <a:buNone/>
            </a:pPr>
            <a:r>
              <a:rPr lang="en-US" altLang="en-US" sz="3200" dirty="0"/>
              <a:t>If the voter was preregistered in the precinct, but:</a:t>
            </a:r>
          </a:p>
          <a:p>
            <a:pPr lvl="1"/>
            <a:r>
              <a:rPr lang="en-US" altLang="en-US" sz="3200" dirty="0"/>
              <a:t>Has changed their name</a:t>
            </a:r>
          </a:p>
          <a:p>
            <a:pPr lvl="1"/>
            <a:r>
              <a:rPr lang="en-US" altLang="en-US" sz="3200" dirty="0"/>
              <a:t>Has moved, but within the same precinct</a:t>
            </a:r>
          </a:p>
          <a:p>
            <a:pPr marL="0" indent="0">
              <a:buNone/>
            </a:pPr>
            <a:endParaRPr lang="en-US" altLang="en-US" sz="3200" dirty="0"/>
          </a:p>
          <a:p>
            <a:pPr marL="0" indent="0">
              <a:buNone/>
            </a:pPr>
            <a:r>
              <a:rPr lang="en-US" altLang="en-US" sz="3200" dirty="0"/>
              <a:t>Then the voter’s previous registration serves as their proof of residence</a:t>
            </a:r>
          </a:p>
          <a:p>
            <a:pPr marL="0" indent="0">
              <a:buNone/>
            </a:pPr>
            <a:endParaRPr lang="en-US" altLang="en-US" dirty="0"/>
          </a:p>
          <a:p>
            <a:endParaRPr lang="en-US" alt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1625" y="228600"/>
            <a:ext cx="8534400" cy="914400"/>
          </a:xfrm>
        </p:spPr>
        <p:txBody>
          <a:bodyPr>
            <a:normAutofit/>
          </a:bodyPr>
          <a:lstStyle/>
          <a:p>
            <a:pPr eaLnBrk="1" hangingPunct="1">
              <a:defRPr/>
            </a:pPr>
            <a:r>
              <a:rPr lang="en-US" altLang="en-US" dirty="0">
                <a:ea typeface="Trebuchet MS" panose="020B0603020202020204" pitchFamily="34" charset="0"/>
                <a:cs typeface="Trebuchet MS" panose="020B0603020202020204" pitchFamily="34" charset="0"/>
              </a:rPr>
              <a:t>Time Off From Work</a:t>
            </a:r>
            <a:br>
              <a:rPr lang="en-US" altLang="en-US" dirty="0">
                <a:ea typeface="Trebuchet MS" panose="020B0603020202020204" pitchFamily="34" charset="0"/>
                <a:cs typeface="Trebuchet MS" panose="020B0603020202020204" pitchFamily="34" charset="0"/>
              </a:rPr>
            </a:br>
            <a:endParaRPr lang="en-US" altLang="en-US" sz="2000" i="1" dirty="0">
              <a:ea typeface="Trebuchet MS" panose="020B0603020202020204" pitchFamily="34" charset="0"/>
              <a:cs typeface="Trebuchet MS" panose="020B0603020202020204" pitchFamily="34" charset="0"/>
            </a:endParaRPr>
          </a:p>
        </p:txBody>
      </p:sp>
      <p:sp>
        <p:nvSpPr>
          <p:cNvPr id="69635" name="Rectangle 3"/>
          <p:cNvSpPr>
            <a:spLocks noGrp="1" noChangeArrowheads="1"/>
          </p:cNvSpPr>
          <p:nvPr>
            <p:ph idx="1"/>
          </p:nvPr>
        </p:nvSpPr>
        <p:spPr>
          <a:xfrm>
            <a:off x="838200" y="1600200"/>
            <a:ext cx="7010400" cy="4194175"/>
          </a:xfrm>
        </p:spPr>
        <p:txBody>
          <a:bodyPr>
            <a:normAutofit/>
          </a:bodyPr>
          <a:lstStyle/>
          <a:p>
            <a:pPr eaLnBrk="1" hangingPunct="1"/>
            <a:r>
              <a:rPr lang="en-US" altLang="en-US" sz="3200" dirty="0"/>
              <a:t>Notify employer in writing 20 days in advance</a:t>
            </a:r>
          </a:p>
          <a:p>
            <a:pPr eaLnBrk="1" hangingPunct="1"/>
            <a:endParaRPr lang="en-US" altLang="en-US" sz="3200" dirty="0"/>
          </a:p>
          <a:p>
            <a:pPr eaLnBrk="1" hangingPunct="1"/>
            <a:r>
              <a:rPr lang="en-US" altLang="en-US" sz="3200" dirty="0"/>
              <a:t>Provide appointment letter</a:t>
            </a:r>
          </a:p>
          <a:p>
            <a:pPr eaLnBrk="1" hangingPunct="1"/>
            <a:endParaRPr lang="en-US" altLang="en-US" sz="3200" dirty="0"/>
          </a:p>
          <a:p>
            <a:pPr eaLnBrk="1" hangingPunct="1"/>
            <a:r>
              <a:rPr lang="en-US" altLang="en-US" sz="3200" dirty="0"/>
              <a:t>Employer can reduce wages by amount paid</a:t>
            </a: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265762" y="0"/>
            <a:ext cx="8534400" cy="758825"/>
          </a:xfrm>
        </p:spPr>
        <p:txBody>
          <a:bodyPr>
            <a:normAutofit/>
          </a:bodyPr>
          <a:lstStyle/>
          <a:p>
            <a:pPr eaLnBrk="1" hangingPunct="1"/>
            <a:r>
              <a:rPr lang="en-US" altLang="en-US" b="1" dirty="0">
                <a:ea typeface="Trebuchet MS" panose="020B0603020202020204" pitchFamily="34" charset="0"/>
                <a:cs typeface="Trebuchet MS" panose="020B0603020202020204" pitchFamily="34" charset="0"/>
              </a:rPr>
              <a:t>Option 7:</a:t>
            </a:r>
            <a:r>
              <a:rPr lang="en-US" altLang="en-US" dirty="0">
                <a:ea typeface="Trebuchet MS" panose="020B0603020202020204" pitchFamily="34" charset="0"/>
                <a:cs typeface="Trebuchet MS" panose="020B0603020202020204" pitchFamily="34" charset="0"/>
              </a:rPr>
              <a:t> Student ID with College List</a:t>
            </a:r>
          </a:p>
        </p:txBody>
      </p:sp>
      <p:sp>
        <p:nvSpPr>
          <p:cNvPr id="180227" name="Content Placeholder 2"/>
          <p:cNvSpPr>
            <a:spLocks noGrp="1"/>
          </p:cNvSpPr>
          <p:nvPr>
            <p:ph idx="1"/>
          </p:nvPr>
        </p:nvSpPr>
        <p:spPr>
          <a:xfrm>
            <a:off x="533399" y="1534102"/>
            <a:ext cx="7543801" cy="4572000"/>
          </a:xfrm>
        </p:spPr>
        <p:txBody>
          <a:bodyPr>
            <a:normAutofit/>
          </a:bodyPr>
          <a:lstStyle/>
          <a:p>
            <a:pPr eaLnBrk="1" hangingPunct="1"/>
            <a:r>
              <a:rPr lang="en-US" altLang="en-US" sz="3200" dirty="0"/>
              <a:t>Precinct may be provided with a list of students housed at a Minnesota college or university</a:t>
            </a:r>
          </a:p>
          <a:p>
            <a:pPr eaLnBrk="1" hangingPunct="1"/>
            <a:r>
              <a:rPr lang="en-US" altLang="en-US" sz="3200" dirty="0"/>
              <a:t>Students on list can register by showing a current, valid student photo ID</a:t>
            </a:r>
          </a:p>
        </p:txBody>
      </p:sp>
      <p:pic>
        <p:nvPicPr>
          <p:cNvPr id="2" name="Picture 1" descr="Snapshot of a sample Minnesota state university at Mankato student ID"/>
          <p:cNvPicPr>
            <a:picLocks noChangeAspect="1"/>
          </p:cNvPicPr>
          <p:nvPr/>
        </p:nvPicPr>
        <p:blipFill rotWithShape="1">
          <a:blip r:embed="rId4"/>
          <a:srcRect l="43332" t="9180" r="3334" b="10820"/>
          <a:stretch/>
        </p:blipFill>
        <p:spPr>
          <a:xfrm>
            <a:off x="4724400" y="4239842"/>
            <a:ext cx="2990332" cy="1900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2" name="Picture 2" descr="Snapshot of a sample Cyclone ID Card for St. Cloud Technical Community Colle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366" y="5029200"/>
            <a:ext cx="2743200" cy="1727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napshot of a Minnesota election day registration voter registration application, front page."/>
          <p:cNvPicPr>
            <a:picLocks noChangeAspect="1"/>
          </p:cNvPicPr>
          <p:nvPr/>
        </p:nvPicPr>
        <p:blipFill>
          <a:blip r:embed="rId4"/>
          <a:stretch>
            <a:fillRect/>
          </a:stretch>
        </p:blipFill>
        <p:spPr>
          <a:xfrm>
            <a:off x="1866900" y="-13447"/>
            <a:ext cx="5410200" cy="7009738"/>
          </a:xfrm>
          <a:prstGeom prst="rect">
            <a:avLst/>
          </a:prstGeom>
        </p:spPr>
      </p:pic>
      <p:sp>
        <p:nvSpPr>
          <p:cNvPr id="2" name="Title 1">
            <a:extLst>
              <a:ext uri="{FF2B5EF4-FFF2-40B4-BE49-F238E27FC236}">
                <a16:creationId xmlns:a16="http://schemas.microsoft.com/office/drawing/2014/main" id="{8D947009-6890-49D3-8C41-B0E06AFD9272}"/>
              </a:ext>
            </a:extLst>
          </p:cNvPr>
          <p:cNvSpPr>
            <a:spLocks noGrp="1"/>
          </p:cNvSpPr>
          <p:nvPr>
            <p:ph type="title"/>
          </p:nvPr>
        </p:nvSpPr>
        <p:spPr>
          <a:xfrm>
            <a:off x="-26894" y="762000"/>
            <a:ext cx="4158996" cy="472440"/>
          </a:xfrm>
        </p:spPr>
        <p:txBody>
          <a:bodyPr>
            <a:normAutofit/>
          </a:bodyPr>
          <a:lstStyle/>
          <a:p>
            <a:r>
              <a:rPr lang="en-US" sz="1100" dirty="0">
                <a:solidFill>
                  <a:srgbClr val="E4E4E4"/>
                </a:solidFill>
              </a:rPr>
              <a:t>Voter Registration Application </a:t>
            </a: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napshot of the back page of the Minnesota election day registration voter registration application."/>
          <p:cNvPicPr>
            <a:picLocks noGrp="1" noChangeAspect="1"/>
          </p:cNvPicPr>
          <p:nvPr>
            <p:ph idx="1"/>
          </p:nvPr>
        </p:nvPicPr>
        <p:blipFill>
          <a:blip r:embed="rId3"/>
          <a:stretch>
            <a:fillRect/>
          </a:stretch>
        </p:blipFill>
        <p:spPr>
          <a:xfrm>
            <a:off x="1943100" y="-6561"/>
            <a:ext cx="5257800" cy="6871123"/>
          </a:xfrm>
          <a:prstGeom prst="rect">
            <a:avLst/>
          </a:prstGeom>
        </p:spPr>
      </p:pic>
      <p:sp>
        <p:nvSpPr>
          <p:cNvPr id="2" name="Title 1">
            <a:extLst>
              <a:ext uri="{FF2B5EF4-FFF2-40B4-BE49-F238E27FC236}">
                <a16:creationId xmlns:a16="http://schemas.microsoft.com/office/drawing/2014/main" id="{F6B32261-7ECF-4811-944C-953EBBAD896F}"/>
              </a:ext>
            </a:extLst>
          </p:cNvPr>
          <p:cNvSpPr>
            <a:spLocks noGrp="1"/>
          </p:cNvSpPr>
          <p:nvPr>
            <p:ph type="title"/>
          </p:nvPr>
        </p:nvSpPr>
        <p:spPr>
          <a:xfrm>
            <a:off x="152400" y="533400"/>
            <a:ext cx="7269480" cy="1325562"/>
          </a:xfrm>
        </p:spPr>
        <p:txBody>
          <a:bodyPr>
            <a:normAutofit/>
          </a:bodyPr>
          <a:lstStyle/>
          <a:p>
            <a:r>
              <a:rPr lang="en-US" sz="1100" dirty="0">
                <a:solidFill>
                  <a:srgbClr val="E4E4E4"/>
                </a:solidFill>
              </a:rPr>
              <a:t>Voucher Form</a:t>
            </a:r>
          </a:p>
        </p:txBody>
      </p:sp>
    </p:spTree>
    <p:custDataLst>
      <p:tags r:id="rId1"/>
    </p:custDataLst>
    <p:extLst>
      <p:ext uri="{BB962C8B-B14F-4D97-AF65-F5344CB8AC3E}">
        <p14:creationId xmlns:p14="http://schemas.microsoft.com/office/powerpoint/2010/main" val="611403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110836" y="76200"/>
            <a:ext cx="7269480" cy="661988"/>
          </a:xfrm>
        </p:spPr>
        <p:txBody>
          <a:bodyPr>
            <a:normAutofit/>
          </a:bodyPr>
          <a:lstStyle/>
          <a:p>
            <a:r>
              <a:rPr lang="en-US" altLang="en-US" dirty="0"/>
              <a:t>‘Official Use Only’ Section</a:t>
            </a:r>
          </a:p>
        </p:txBody>
      </p:sp>
      <p:sp>
        <p:nvSpPr>
          <p:cNvPr id="147459" name="Content Placeholder 2"/>
          <p:cNvSpPr>
            <a:spLocks noGrp="1"/>
          </p:cNvSpPr>
          <p:nvPr>
            <p:ph idx="1"/>
          </p:nvPr>
        </p:nvSpPr>
        <p:spPr>
          <a:xfrm>
            <a:off x="401638" y="1524000"/>
            <a:ext cx="8208962" cy="4351337"/>
          </a:xfrm>
        </p:spPr>
        <p:txBody>
          <a:bodyPr/>
          <a:lstStyle/>
          <a:p>
            <a:pPr marL="0" indent="0">
              <a:buNone/>
            </a:pPr>
            <a:r>
              <a:rPr lang="en-US" altLang="en-US" sz="3200" dirty="0"/>
              <a:t>Old forms can still be used—make edits as appropriate</a:t>
            </a:r>
          </a:p>
          <a:p>
            <a:endParaRPr lang="en-US" altLang="en-US" dirty="0"/>
          </a:p>
          <a:p>
            <a:endParaRPr lang="en-US" altLang="en-US" dirty="0"/>
          </a:p>
          <a:p>
            <a:endParaRPr lang="en-US" altLang="en-US" dirty="0"/>
          </a:p>
          <a:p>
            <a:pPr marL="0" indent="0">
              <a:buNone/>
            </a:pPr>
            <a:endParaRPr lang="en-US" altLang="en-US" sz="3200" dirty="0"/>
          </a:p>
          <a:p>
            <a:pPr marL="0" indent="0">
              <a:buNone/>
            </a:pPr>
            <a:r>
              <a:rPr lang="en-US" altLang="en-US" sz="3200" dirty="0"/>
              <a:t>New form:</a:t>
            </a:r>
          </a:p>
        </p:txBody>
      </p:sp>
      <p:pic>
        <p:nvPicPr>
          <p:cNvPr id="147461" name="Picture 3" descr="Snapshot of the election judge official use only section of a Minnesota voter registration application - an older version of the 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6" y="2585245"/>
            <a:ext cx="8194964"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napshot of the election judge official use only section of a Minnesota voter registration application - an newer version of the form"/>
          <p:cNvPicPr>
            <a:picLocks noChangeAspect="1"/>
          </p:cNvPicPr>
          <p:nvPr/>
        </p:nvPicPr>
        <p:blipFill>
          <a:blip r:embed="rId5"/>
          <a:stretch>
            <a:fillRect/>
          </a:stretch>
        </p:blipFill>
        <p:spPr>
          <a:xfrm>
            <a:off x="110836" y="4869295"/>
            <a:ext cx="8194964" cy="1237476"/>
          </a:xfrm>
          <a:prstGeom prst="rect">
            <a:avLst/>
          </a:prstGeom>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81000" y="304800"/>
            <a:ext cx="7269480" cy="472440"/>
          </a:xfrm>
        </p:spPr>
        <p:txBody>
          <a:bodyPr>
            <a:noAutofit/>
          </a:bodyPr>
          <a:lstStyle/>
          <a:p>
            <a:pPr eaLnBrk="1" hangingPunct="1"/>
            <a:r>
              <a:rPr lang="en-US" altLang="en-US" dirty="0">
                <a:ea typeface="Trebuchet MS" panose="020B0603020202020204" pitchFamily="34" charset="0"/>
                <a:cs typeface="Trebuchet MS" panose="020B0603020202020204" pitchFamily="34" charset="0"/>
              </a:rPr>
              <a:t>Don’t Forget to…</a:t>
            </a:r>
          </a:p>
        </p:txBody>
      </p:sp>
      <p:sp>
        <p:nvSpPr>
          <p:cNvPr id="72707" name="Rectangle 3"/>
          <p:cNvSpPr>
            <a:spLocks noGrp="1" noChangeArrowheads="1"/>
          </p:cNvSpPr>
          <p:nvPr>
            <p:ph idx="1"/>
          </p:nvPr>
        </p:nvSpPr>
        <p:spPr>
          <a:xfrm>
            <a:off x="595884" y="1447800"/>
            <a:ext cx="7054596" cy="4351337"/>
          </a:xfrm>
        </p:spPr>
        <p:txBody>
          <a:bodyPr>
            <a:normAutofit/>
          </a:bodyPr>
          <a:lstStyle/>
          <a:p>
            <a:pPr marL="274320" eaLnBrk="1" fontAlgn="auto" hangingPunct="1">
              <a:spcAft>
                <a:spcPts val="0"/>
              </a:spcAft>
              <a:buFont typeface="Wingdings 2"/>
              <a:buChar char=""/>
              <a:defRPr/>
            </a:pPr>
            <a:r>
              <a:rPr lang="en-US" altLang="en-US" sz="3200" dirty="0"/>
              <a:t>Document proof of residence provided on bottom of voter registration application </a:t>
            </a:r>
          </a:p>
          <a:p>
            <a:pPr marL="274320" eaLnBrk="1" fontAlgn="auto" hangingPunct="1">
              <a:spcAft>
                <a:spcPts val="0"/>
              </a:spcAft>
              <a:buFont typeface="Wingdings 2"/>
              <a:buChar char=""/>
              <a:defRPr/>
            </a:pPr>
            <a:r>
              <a:rPr lang="en-US" altLang="en-US" sz="3200" dirty="0"/>
              <a:t>Have voter complete and sign new registrant roster page</a:t>
            </a:r>
          </a:p>
          <a:p>
            <a:pPr marL="274320" eaLnBrk="1" fontAlgn="auto" hangingPunct="1">
              <a:spcAft>
                <a:spcPts val="0"/>
              </a:spcAft>
              <a:buFont typeface="Wingdings 2"/>
              <a:buChar char=""/>
              <a:defRPr/>
            </a:pPr>
            <a:r>
              <a:rPr lang="en-US" altLang="en-US" sz="3200" dirty="0"/>
              <a:t>Give the voter a voter receipt and direct to demonstration or ballot judge</a:t>
            </a:r>
          </a:p>
          <a:p>
            <a:pPr marL="0" indent="0" eaLnBrk="1" fontAlgn="auto" hangingPunct="1">
              <a:spcAft>
                <a:spcPts val="0"/>
              </a:spcAft>
              <a:buNone/>
              <a:defRPr/>
            </a:pPr>
            <a:endParaRPr lang="en-US" altLang="en-US" sz="3200" dirty="0"/>
          </a:p>
          <a:p>
            <a:pPr marL="274320" indent="-274320" eaLnBrk="1" fontAlgn="auto" hangingPunct="1">
              <a:spcAft>
                <a:spcPts val="0"/>
              </a:spcAft>
              <a:buFont typeface="Wingdings 2"/>
              <a:buChar char=""/>
              <a:defRPr/>
            </a:pPr>
            <a:endParaRPr lang="en-US" altLang="en-US" dirty="0"/>
          </a:p>
          <a:p>
            <a:pPr lvl="1" eaLnBrk="1" fontAlgn="auto" hangingPunct="1">
              <a:spcAft>
                <a:spcPts val="0"/>
              </a:spcAft>
              <a:defRPr/>
            </a:pPr>
            <a:endParaRPr lang="en-US" altLang="en-US" dirty="0"/>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Demonstration Station</a:t>
            </a:r>
          </a:p>
        </p:txBody>
      </p:sp>
    </p:spTree>
    <p:custDataLst>
      <p:tags r:id="rId1"/>
    </p:custDataLst>
    <p:extLst>
      <p:ext uri="{BB962C8B-B14F-4D97-AF65-F5344CB8AC3E}">
        <p14:creationId xmlns:p14="http://schemas.microsoft.com/office/powerpoint/2010/main" val="28088730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269480" cy="701040"/>
          </a:xfrm>
        </p:spPr>
        <p:txBody>
          <a:bodyPr/>
          <a:lstStyle/>
          <a:p>
            <a:r>
              <a:rPr lang="en-US" dirty="0"/>
              <a:t>Ballot Marking Instructions</a:t>
            </a:r>
          </a:p>
        </p:txBody>
      </p:sp>
      <p:sp>
        <p:nvSpPr>
          <p:cNvPr id="3" name="Content Placeholder 2"/>
          <p:cNvSpPr>
            <a:spLocks noGrp="1"/>
          </p:cNvSpPr>
          <p:nvPr>
            <p:ph idx="1"/>
          </p:nvPr>
        </p:nvSpPr>
        <p:spPr>
          <a:xfrm>
            <a:off x="304800" y="1295400"/>
            <a:ext cx="8001000" cy="4884739"/>
          </a:xfrm>
        </p:spPr>
        <p:txBody>
          <a:bodyPr>
            <a:normAutofit fontScale="92500" lnSpcReduction="10000"/>
          </a:bodyPr>
          <a:lstStyle/>
          <a:p>
            <a:pPr marL="0" lvl="0" indent="0">
              <a:buNone/>
            </a:pPr>
            <a:r>
              <a:rPr lang="en-US" sz="3200" dirty="0"/>
              <a:t>Create a speech that works for you! Here is what should be included: </a:t>
            </a:r>
          </a:p>
          <a:p>
            <a:pPr marL="0" lvl="0" indent="0">
              <a:buNone/>
            </a:pPr>
            <a:endParaRPr lang="en-US" sz="3200" dirty="0"/>
          </a:p>
          <a:p>
            <a:pPr lvl="1"/>
            <a:r>
              <a:rPr lang="en-US" sz="3200" dirty="0"/>
              <a:t>Make all voters aware that they can use the assistive voting device, voting booths, or a table to mark their ballots</a:t>
            </a:r>
          </a:p>
          <a:p>
            <a:pPr lvl="1"/>
            <a:endParaRPr lang="en-US" sz="3200" dirty="0"/>
          </a:p>
          <a:p>
            <a:pPr lvl="1"/>
            <a:r>
              <a:rPr lang="en-US" sz="3200" dirty="0"/>
              <a:t>Made a mistake? Bring your ballot back and get a replacement!</a:t>
            </a:r>
          </a:p>
          <a:p>
            <a:pPr lvl="1"/>
            <a:endParaRPr lang="en-US" sz="3200" dirty="0"/>
          </a:p>
          <a:p>
            <a:pPr lvl="1"/>
            <a:r>
              <a:rPr lang="en-US" sz="3200" dirty="0"/>
              <a:t>Be sure to point out the ballot counter</a:t>
            </a:r>
            <a:endParaRPr lang="en-US" dirty="0"/>
          </a:p>
          <a:p>
            <a:pPr lvl="1"/>
            <a:endParaRPr lang="en-US" dirty="0"/>
          </a:p>
        </p:txBody>
      </p:sp>
    </p:spTree>
    <p:custDataLst>
      <p:tags r:id="rId1"/>
    </p:custDataLst>
    <p:extLst>
      <p:ext uri="{BB962C8B-B14F-4D97-AF65-F5344CB8AC3E}">
        <p14:creationId xmlns:p14="http://schemas.microsoft.com/office/powerpoint/2010/main" val="1668282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92202" y="34636"/>
            <a:ext cx="8534400" cy="758825"/>
          </a:xfrm>
        </p:spPr>
        <p:txBody>
          <a:bodyPr>
            <a:normAutofit/>
          </a:bodyPr>
          <a:lstStyle/>
          <a:p>
            <a:pPr eaLnBrk="1" hangingPunct="1"/>
            <a:r>
              <a:rPr lang="en-US" altLang="en-US" dirty="0">
                <a:ea typeface="Trebuchet MS" panose="020B0603020202020204" pitchFamily="34" charset="0"/>
                <a:cs typeface="Trebuchet MS" panose="020B0603020202020204" pitchFamily="34" charset="0"/>
              </a:rPr>
              <a:t>Instructions for Partisan Primary Elections</a:t>
            </a:r>
          </a:p>
        </p:txBody>
      </p:sp>
      <p:sp>
        <p:nvSpPr>
          <p:cNvPr id="75779" name="Rectangle 3"/>
          <p:cNvSpPr>
            <a:spLocks noGrp="1" noChangeArrowheads="1"/>
          </p:cNvSpPr>
          <p:nvPr>
            <p:ph idx="1"/>
          </p:nvPr>
        </p:nvSpPr>
        <p:spPr>
          <a:xfrm>
            <a:off x="228600" y="990600"/>
            <a:ext cx="7772400" cy="5867400"/>
          </a:xfrm>
        </p:spPr>
        <p:txBody>
          <a:bodyPr>
            <a:normAutofit/>
          </a:bodyPr>
          <a:lstStyle/>
          <a:p>
            <a:pPr marL="274320" indent="-274320" eaLnBrk="1" fontAlgn="auto" hangingPunct="1">
              <a:spcAft>
                <a:spcPts val="0"/>
              </a:spcAft>
              <a:buFont typeface="Wingdings 2"/>
              <a:buChar char=""/>
              <a:defRPr/>
            </a:pPr>
            <a:r>
              <a:rPr lang="en-US" altLang="en-US" sz="3200" dirty="0"/>
              <a:t>No space for write-in votes</a:t>
            </a:r>
          </a:p>
          <a:p>
            <a:pPr marL="274320" indent="-274320" eaLnBrk="1" fontAlgn="auto" hangingPunct="1">
              <a:spcAft>
                <a:spcPts val="0"/>
              </a:spcAft>
              <a:buFont typeface="Wingdings 2"/>
              <a:buChar char=""/>
              <a:defRPr/>
            </a:pPr>
            <a:r>
              <a:rPr lang="en-US" altLang="en-US" sz="3200" dirty="0"/>
              <a:t>On partisan races, only vote for candidates from one political party. If you vote for candidates from both political parties, your votes will not count.</a:t>
            </a:r>
          </a:p>
          <a:p>
            <a:pPr marL="274320" indent="-274320" eaLnBrk="1" fontAlgn="auto" hangingPunct="1">
              <a:spcAft>
                <a:spcPts val="0"/>
              </a:spcAft>
              <a:buFont typeface="Wingdings 2"/>
              <a:buChar char=""/>
              <a:defRPr/>
            </a:pPr>
            <a:endParaRPr lang="en-US" altLang="en-US" sz="3200" dirty="0"/>
          </a:p>
          <a:p>
            <a:pPr marL="0" indent="0" eaLnBrk="1" fontAlgn="auto" hangingPunct="1">
              <a:spcAft>
                <a:spcPts val="0"/>
              </a:spcAft>
              <a:buNone/>
              <a:defRPr/>
            </a:pPr>
            <a:endParaRPr lang="en-US" altLang="en-US" sz="3200" dirty="0"/>
          </a:p>
          <a:p>
            <a:pPr marL="274320" indent="-274320">
              <a:spcAft>
                <a:spcPts val="0"/>
              </a:spcAft>
              <a:buFont typeface="Wingdings 2"/>
              <a:buChar char=""/>
              <a:defRPr/>
            </a:pPr>
            <a:r>
              <a:rPr lang="en-US" altLang="en-US" sz="3200" dirty="0"/>
              <a:t>Do not interpret what a ballot question means or what impact there would be if it passed or failed</a:t>
            </a:r>
          </a:p>
          <a:p>
            <a:pPr marL="274320" indent="-274320" eaLnBrk="1" fontAlgn="auto" hangingPunct="1">
              <a:spcAft>
                <a:spcPts val="0"/>
              </a:spcAft>
              <a:buFont typeface="Wingdings 2"/>
              <a:buChar char=""/>
              <a:defRPr/>
            </a:pPr>
            <a:endParaRPr lang="en-US" altLang="en-US" sz="3200" dirty="0"/>
          </a:p>
          <a:p>
            <a:pPr marL="274320" indent="-274320" eaLnBrk="1" fontAlgn="auto" hangingPunct="1">
              <a:spcAft>
                <a:spcPts val="0"/>
              </a:spcAft>
              <a:buFont typeface="Wingdings 2"/>
              <a:buChar char=""/>
              <a:defRPr/>
            </a:pPr>
            <a:endParaRPr lang="en-US" altLang="en-US" sz="3200" dirty="0"/>
          </a:p>
        </p:txBody>
      </p:sp>
      <p:sp>
        <p:nvSpPr>
          <p:cNvPr id="2" name="TextBox 1"/>
          <p:cNvSpPr txBox="1"/>
          <p:nvPr/>
        </p:nvSpPr>
        <p:spPr>
          <a:xfrm>
            <a:off x="92202" y="4038600"/>
            <a:ext cx="7848600" cy="877163"/>
          </a:xfrm>
          <a:prstGeom prst="rect">
            <a:avLst/>
          </a:prstGeom>
          <a:noFill/>
        </p:spPr>
        <p:txBody>
          <a:bodyPr wrap="square" rtlCol="0">
            <a:spAutoFit/>
          </a:bodyPr>
          <a:lstStyle/>
          <a:p>
            <a:r>
              <a:rPr lang="en-US" sz="3300" dirty="0">
                <a:latin typeface="+mj-lt"/>
              </a:rPr>
              <a:t>Instructions for Ballot Questions</a:t>
            </a:r>
          </a:p>
          <a:p>
            <a:endParaRPr lang="en-US" dirty="0"/>
          </a:p>
        </p:txBody>
      </p:sp>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Ballot Station</a:t>
            </a:r>
          </a:p>
        </p:txBody>
      </p:sp>
    </p:spTree>
    <p:custDataLst>
      <p:tags r:id="rId1"/>
    </p:custDataLst>
    <p:extLst>
      <p:ext uri="{BB962C8B-B14F-4D97-AF65-F5344CB8AC3E}">
        <p14:creationId xmlns:p14="http://schemas.microsoft.com/office/powerpoint/2010/main" val="122370285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381000" y="152400"/>
            <a:ext cx="7269480" cy="624840"/>
          </a:xfrm>
        </p:spPr>
        <p:txBody>
          <a:bodyPr/>
          <a:lstStyle/>
          <a:p>
            <a:pPr eaLnBrk="1" hangingPunct="1"/>
            <a:r>
              <a:rPr lang="en-US" altLang="en-US" dirty="0">
                <a:ea typeface="Trebuchet MS" panose="020B0603020202020204" pitchFamily="34" charset="0"/>
                <a:cs typeface="Trebuchet MS" panose="020B0603020202020204" pitchFamily="34" charset="0"/>
              </a:rPr>
              <a:t>Ballot Judge</a:t>
            </a:r>
          </a:p>
        </p:txBody>
      </p:sp>
      <p:sp>
        <p:nvSpPr>
          <p:cNvPr id="78851" name="Rectangle 3"/>
          <p:cNvSpPr>
            <a:spLocks noGrp="1" noChangeArrowheads="1"/>
          </p:cNvSpPr>
          <p:nvPr>
            <p:ph idx="1"/>
          </p:nvPr>
        </p:nvSpPr>
        <p:spPr>
          <a:xfrm>
            <a:off x="792480" y="1143000"/>
            <a:ext cx="6446520" cy="4351337"/>
          </a:xfrm>
        </p:spPr>
        <p:txBody>
          <a:bodyPr>
            <a:normAutofit/>
          </a:bodyPr>
          <a:lstStyle/>
          <a:p>
            <a:pPr marL="549910" lvl="1" eaLnBrk="1" fontAlgn="auto" hangingPunct="1">
              <a:spcAft>
                <a:spcPts val="0"/>
              </a:spcAft>
              <a:buFont typeface="Wingdings 2"/>
              <a:buChar char=""/>
              <a:defRPr/>
            </a:pPr>
            <a:endParaRPr lang="en-US" altLang="en-US" dirty="0"/>
          </a:p>
          <a:p>
            <a:pPr marL="274320" indent="-274320" eaLnBrk="1" fontAlgn="auto" hangingPunct="1">
              <a:spcAft>
                <a:spcPts val="0"/>
              </a:spcAft>
              <a:buFont typeface="Wingdings 2"/>
              <a:buChar char=""/>
              <a:defRPr/>
            </a:pPr>
            <a:endParaRPr lang="en-US" altLang="en-US" dirty="0"/>
          </a:p>
          <a:p>
            <a:pPr marL="274320" indent="-274320">
              <a:spcAft>
                <a:spcPts val="0"/>
              </a:spcAft>
              <a:buFont typeface="Wingdings 2"/>
              <a:buChar char=""/>
              <a:defRPr/>
            </a:pPr>
            <a:r>
              <a:rPr lang="en-US" altLang="en-US" sz="3200" dirty="0"/>
              <a:t>Counts and tracks packs of ballots</a:t>
            </a:r>
          </a:p>
          <a:p>
            <a:pPr marL="274320" indent="-274320">
              <a:spcAft>
                <a:spcPts val="0"/>
              </a:spcAft>
              <a:buFont typeface="Wingdings 2"/>
              <a:buChar char=""/>
              <a:defRPr/>
            </a:pPr>
            <a:r>
              <a:rPr lang="en-US" altLang="en-US" sz="3200" dirty="0"/>
              <a:t>Collects voter receipts</a:t>
            </a:r>
          </a:p>
          <a:p>
            <a:pPr marL="274320" indent="-274320">
              <a:spcAft>
                <a:spcPts val="0"/>
              </a:spcAft>
              <a:buFont typeface="Wingdings 2"/>
              <a:buChar char=""/>
              <a:defRPr/>
            </a:pPr>
            <a:r>
              <a:rPr lang="en-US" altLang="en-US" sz="3200" dirty="0"/>
              <a:t>Issues ballots</a:t>
            </a:r>
          </a:p>
          <a:p>
            <a:pPr lvl="1" eaLnBrk="1" fontAlgn="auto" hangingPunct="1">
              <a:spcAft>
                <a:spcPts val="0"/>
              </a:spcAft>
              <a:defRPr/>
            </a:pPr>
            <a:endParaRPr lang="en-US" altLang="en-US" dirty="0"/>
          </a:p>
        </p:txBody>
      </p:sp>
      <p:pic>
        <p:nvPicPr>
          <p:cNvPr id="2" name="Picture 1" descr="Registered Voter's Receipt"/>
          <p:cNvPicPr>
            <a:picLocks noChangeAspect="1"/>
          </p:cNvPicPr>
          <p:nvPr/>
        </p:nvPicPr>
        <p:blipFill>
          <a:blip r:embed="rId4"/>
          <a:stretch>
            <a:fillRect/>
          </a:stretch>
        </p:blipFill>
        <p:spPr>
          <a:xfrm>
            <a:off x="4267200" y="3048000"/>
            <a:ext cx="3912782" cy="3505200"/>
          </a:xfrm>
          <a:prstGeom prst="rect">
            <a:avLst/>
          </a:pr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2400" y="0"/>
            <a:ext cx="7269480" cy="1066800"/>
          </a:xfrm>
        </p:spPr>
        <p:txBody>
          <a:bodyPr/>
          <a:lstStyle/>
          <a:p>
            <a:pPr eaLnBrk="1" hangingPunct="1"/>
            <a:r>
              <a:rPr lang="en-US" altLang="en-US" dirty="0">
                <a:ea typeface="Trebuchet MS" panose="020B0603020202020204" pitchFamily="34" charset="0"/>
                <a:cs typeface="Trebuchet MS" panose="020B0603020202020204" pitchFamily="34" charset="0"/>
              </a:rPr>
              <a:t>Election Day Logistics</a:t>
            </a:r>
          </a:p>
        </p:txBody>
      </p:sp>
      <p:sp>
        <p:nvSpPr>
          <p:cNvPr id="71683" name="Content Placeholder 2"/>
          <p:cNvSpPr>
            <a:spLocks noGrp="1"/>
          </p:cNvSpPr>
          <p:nvPr>
            <p:ph idx="1"/>
          </p:nvPr>
        </p:nvSpPr>
        <p:spPr>
          <a:xfrm>
            <a:off x="685800" y="1828800"/>
            <a:ext cx="7587996" cy="4351337"/>
          </a:xfrm>
        </p:spPr>
        <p:txBody>
          <a:bodyPr>
            <a:normAutofit/>
          </a:bodyPr>
          <a:lstStyle/>
          <a:p>
            <a:pPr eaLnBrk="1" hangingPunct="1"/>
            <a:r>
              <a:rPr lang="en-US" altLang="en-US" sz="3200" dirty="0"/>
              <a:t>Dress comfortably</a:t>
            </a:r>
          </a:p>
          <a:p>
            <a:pPr eaLnBrk="1" hangingPunct="1"/>
            <a:r>
              <a:rPr lang="en-US" altLang="en-US" sz="3200" dirty="0"/>
              <a:t>Do not wear anything political</a:t>
            </a:r>
          </a:p>
          <a:p>
            <a:pPr eaLnBrk="1" hangingPunct="1"/>
            <a:r>
              <a:rPr lang="en-US" altLang="en-US" sz="3200" dirty="0"/>
              <a:t>Have a food plan</a:t>
            </a:r>
          </a:p>
          <a:p>
            <a:pPr eaLnBrk="1" hangingPunct="1"/>
            <a:r>
              <a:rPr lang="en-US" altLang="en-US" sz="3200" dirty="0"/>
              <a:t>Plan (care of pets or loved ones, ride home, etc.)</a:t>
            </a:r>
          </a:p>
          <a:p>
            <a:pPr eaLnBrk="1" hangingPunct="1"/>
            <a:endParaRPr lang="en-US" altLang="en-US" sz="3200" dirty="0"/>
          </a:p>
          <a:p>
            <a:pPr marL="0" indent="0" eaLnBrk="1" hangingPunct="1">
              <a:buNone/>
            </a:pPr>
            <a:r>
              <a:rPr lang="en-US" altLang="en-US" sz="3200" dirty="0"/>
              <a:t>And most importantly… don’t forget to vote!</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52400" y="152400"/>
            <a:ext cx="7269480" cy="624840"/>
          </a:xfrm>
        </p:spPr>
        <p:txBody>
          <a:bodyPr/>
          <a:lstStyle/>
          <a:p>
            <a:pPr eaLnBrk="1" hangingPunct="1"/>
            <a:r>
              <a:rPr lang="en-US" altLang="en-US" dirty="0">
                <a:ea typeface="Trebuchet MS" panose="020B0603020202020204" pitchFamily="34" charset="0"/>
                <a:cs typeface="Trebuchet MS" panose="020B0603020202020204" pitchFamily="34" charset="0"/>
              </a:rPr>
              <a:t>Spoiled and Found Ballots</a:t>
            </a:r>
          </a:p>
        </p:txBody>
      </p:sp>
      <p:sp>
        <p:nvSpPr>
          <p:cNvPr id="81923" name="Rectangle 3"/>
          <p:cNvSpPr>
            <a:spLocks noGrp="1" noChangeArrowheads="1"/>
          </p:cNvSpPr>
          <p:nvPr>
            <p:ph idx="1"/>
          </p:nvPr>
        </p:nvSpPr>
        <p:spPr>
          <a:xfrm>
            <a:off x="381000" y="1447800"/>
            <a:ext cx="8229600" cy="4732338"/>
          </a:xfrm>
        </p:spPr>
        <p:txBody>
          <a:bodyPr>
            <a:normAutofit/>
          </a:bodyPr>
          <a:lstStyle/>
          <a:p>
            <a:pPr marL="0" indent="0" eaLnBrk="1" fontAlgn="auto" hangingPunct="1">
              <a:spcAft>
                <a:spcPts val="0"/>
              </a:spcAft>
              <a:buNone/>
              <a:defRPr/>
            </a:pPr>
            <a:r>
              <a:rPr lang="en-US" altLang="en-US" sz="3200" dirty="0"/>
              <a:t>Spoiled ballot:</a:t>
            </a:r>
          </a:p>
          <a:p>
            <a:pPr lvl="1" eaLnBrk="1" fontAlgn="auto" hangingPunct="1">
              <a:spcAft>
                <a:spcPts val="0"/>
              </a:spcAft>
              <a:defRPr/>
            </a:pPr>
            <a:r>
              <a:rPr lang="en-US" altLang="en-US" sz="3200" dirty="0"/>
              <a:t>Exchange for new ballot and put into spoiled ballot envelope</a:t>
            </a:r>
          </a:p>
          <a:p>
            <a:pPr marL="0" indent="0" eaLnBrk="1" fontAlgn="auto" hangingPunct="1">
              <a:spcAft>
                <a:spcPts val="0"/>
              </a:spcAft>
              <a:buNone/>
              <a:defRPr/>
            </a:pPr>
            <a:endParaRPr lang="en-US" altLang="en-US" sz="3200" dirty="0"/>
          </a:p>
          <a:p>
            <a:pPr marL="0" indent="0" eaLnBrk="1" fontAlgn="auto" hangingPunct="1">
              <a:spcAft>
                <a:spcPts val="0"/>
              </a:spcAft>
              <a:buNone/>
              <a:defRPr/>
            </a:pPr>
            <a:r>
              <a:rPr lang="en-US" altLang="en-US" sz="3200" dirty="0"/>
              <a:t>Found ballot:</a:t>
            </a:r>
          </a:p>
          <a:p>
            <a:pPr>
              <a:spcAft>
                <a:spcPts val="0"/>
              </a:spcAft>
              <a:defRPr/>
            </a:pPr>
            <a:r>
              <a:rPr lang="en-US" altLang="en-US" sz="3200" dirty="0"/>
              <a:t>Mark “found in ___” on the ballot and put in spoiled ballot envelope</a:t>
            </a:r>
          </a:p>
          <a:p>
            <a:pPr>
              <a:spcAft>
                <a:spcPts val="0"/>
              </a:spcAft>
              <a:defRPr/>
            </a:pPr>
            <a:r>
              <a:rPr lang="en-US" altLang="en-US" sz="3350" dirty="0"/>
              <a:t>Record on incident log</a:t>
            </a:r>
          </a:p>
          <a:p>
            <a:pPr lvl="1" eaLnBrk="1" fontAlgn="auto" hangingPunct="1">
              <a:spcAft>
                <a:spcPts val="0"/>
              </a:spcAft>
              <a:defRPr/>
            </a:pPr>
            <a:endParaRPr lang="en-US" altLang="en-US" dirty="0"/>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Ballot Counter Station</a:t>
            </a:r>
          </a:p>
        </p:txBody>
      </p:sp>
    </p:spTree>
    <p:custDataLst>
      <p:tags r:id="rId1"/>
    </p:custDataLst>
    <p:extLst>
      <p:ext uri="{BB962C8B-B14F-4D97-AF65-F5344CB8AC3E}">
        <p14:creationId xmlns:p14="http://schemas.microsoft.com/office/powerpoint/2010/main" val="73334453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123444" y="228600"/>
            <a:ext cx="7269480" cy="701040"/>
          </a:xfrm>
        </p:spPr>
        <p:txBody>
          <a:bodyPr/>
          <a:lstStyle/>
          <a:p>
            <a:pPr eaLnBrk="1" hangingPunct="1"/>
            <a:r>
              <a:rPr lang="en-US" altLang="en-US" dirty="0">
                <a:ea typeface="Trebuchet MS" panose="020B0603020202020204" pitchFamily="34" charset="0"/>
                <a:cs typeface="Trebuchet MS" panose="020B0603020202020204" pitchFamily="34" charset="0"/>
              </a:rPr>
              <a:t>Ballot Counter Judge</a:t>
            </a:r>
          </a:p>
        </p:txBody>
      </p:sp>
      <p:sp>
        <p:nvSpPr>
          <p:cNvPr id="200707" name="Content Placeholder 2"/>
          <p:cNvSpPr>
            <a:spLocks noGrp="1"/>
          </p:cNvSpPr>
          <p:nvPr>
            <p:ph idx="1"/>
          </p:nvPr>
        </p:nvSpPr>
        <p:spPr>
          <a:xfrm>
            <a:off x="458724" y="929640"/>
            <a:ext cx="6598920" cy="4351337"/>
          </a:xfrm>
        </p:spPr>
        <p:txBody>
          <a:bodyPr/>
          <a:lstStyle/>
          <a:p>
            <a:pPr>
              <a:defRPr/>
            </a:pPr>
            <a:endParaRPr lang="en-US" altLang="en-US" sz="3200" dirty="0"/>
          </a:p>
          <a:p>
            <a:pPr>
              <a:defRPr/>
            </a:pPr>
            <a:r>
              <a:rPr lang="en-US" altLang="en-US" sz="3200" dirty="0"/>
              <a:t>Monitor operation of the ballot counter</a:t>
            </a:r>
          </a:p>
          <a:p>
            <a:pPr>
              <a:defRPr/>
            </a:pPr>
            <a:endParaRPr lang="en-US" altLang="en-US" sz="3200" dirty="0"/>
          </a:p>
          <a:p>
            <a:pPr>
              <a:defRPr/>
            </a:pPr>
            <a:r>
              <a:rPr lang="en-US" altLang="en-US" sz="3200" dirty="0"/>
              <a:t>Distribute “I Voted” stickers</a:t>
            </a:r>
          </a:p>
          <a:p>
            <a:pPr lvl="2">
              <a:defRPr/>
            </a:pPr>
            <a:r>
              <a:rPr lang="en-US" altLang="en-US" sz="2900" dirty="0"/>
              <a:t>Do not place the stickers on voters</a:t>
            </a:r>
            <a:endParaRPr lang="en-US" altLang="en-US"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30371" y="152400"/>
            <a:ext cx="7269480" cy="777240"/>
          </a:xfrm>
        </p:spPr>
        <p:txBody>
          <a:bodyPr/>
          <a:lstStyle/>
          <a:p>
            <a:r>
              <a:rPr lang="en-US" altLang="en-US" dirty="0"/>
              <a:t>Ballot Marking Errors</a:t>
            </a:r>
          </a:p>
        </p:txBody>
      </p:sp>
      <p:sp>
        <p:nvSpPr>
          <p:cNvPr id="86019" name="Rectangle 3"/>
          <p:cNvSpPr>
            <a:spLocks noGrp="1" noChangeArrowheads="1"/>
          </p:cNvSpPr>
          <p:nvPr>
            <p:ph idx="1"/>
          </p:nvPr>
        </p:nvSpPr>
        <p:spPr>
          <a:xfrm>
            <a:off x="457200" y="1676400"/>
            <a:ext cx="7315200" cy="4351337"/>
          </a:xfrm>
        </p:spPr>
        <p:txBody>
          <a:bodyPr>
            <a:normAutofit/>
          </a:bodyPr>
          <a:lstStyle/>
          <a:p>
            <a:r>
              <a:rPr lang="en-US" altLang="en-US" sz="3200" dirty="0"/>
              <a:t>Machine will beep and return the ballot if there was a ballot marking error </a:t>
            </a:r>
          </a:p>
          <a:p>
            <a:endParaRPr lang="en-US" altLang="en-US" sz="3200" dirty="0"/>
          </a:p>
          <a:p>
            <a:r>
              <a:rPr lang="en-US" altLang="en-US" sz="3200" dirty="0"/>
              <a:t>Voter may choose to spoil their ballot and get a new one, or they can cast it as is.</a:t>
            </a:r>
          </a:p>
        </p:txBody>
      </p:sp>
    </p:spTree>
    <p:custDataLst>
      <p:tags r:id="rId1"/>
    </p:custData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Polling Place Conduct</a:t>
            </a:r>
          </a:p>
        </p:txBody>
      </p:sp>
    </p:spTree>
    <p:custDataLst>
      <p:tags r:id="rId1"/>
    </p:custDataLst>
    <p:extLst>
      <p:ext uri="{BB962C8B-B14F-4D97-AF65-F5344CB8AC3E}">
        <p14:creationId xmlns:p14="http://schemas.microsoft.com/office/powerpoint/2010/main" val="394729660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304800" y="6927"/>
            <a:ext cx="8534400" cy="762000"/>
          </a:xfrm>
        </p:spPr>
        <p:txBody>
          <a:bodyPr>
            <a:normAutofit/>
          </a:bodyPr>
          <a:lstStyle/>
          <a:p>
            <a:pPr eaLnBrk="1" hangingPunct="1">
              <a:defRPr/>
            </a:pPr>
            <a:r>
              <a:rPr lang="en-US" altLang="en-US" dirty="0">
                <a:ea typeface="Trebuchet MS" pitchFamily="34" charset="0"/>
                <a:cs typeface="Trebuchet MS" pitchFamily="34" charset="0"/>
              </a:rPr>
              <a:t>Who is Allowed in the Polling Place?</a:t>
            </a:r>
            <a:endParaRPr lang="en-US" altLang="en-US" i="1" dirty="0">
              <a:ea typeface="Trebuchet MS" pitchFamily="34" charset="0"/>
              <a:cs typeface="Trebuchet MS" pitchFamily="34" charset="0"/>
            </a:endParaRPr>
          </a:p>
        </p:txBody>
      </p:sp>
      <p:sp>
        <p:nvSpPr>
          <p:cNvPr id="3" name="Content Placeholder 2"/>
          <p:cNvSpPr>
            <a:spLocks noGrp="1"/>
          </p:cNvSpPr>
          <p:nvPr>
            <p:ph idx="1"/>
          </p:nvPr>
        </p:nvSpPr>
        <p:spPr>
          <a:xfrm>
            <a:off x="457200" y="1371600"/>
            <a:ext cx="7848600" cy="4351337"/>
          </a:xfrm>
        </p:spPr>
        <p:txBody>
          <a:bodyPr rtlCol="0">
            <a:noAutofit/>
          </a:bodyPr>
          <a:lstStyle/>
          <a:p>
            <a:pPr marL="0" indent="0" eaLnBrk="1" fontAlgn="auto" hangingPunct="1">
              <a:spcAft>
                <a:spcPts val="0"/>
              </a:spcAft>
              <a:buNone/>
              <a:defRPr/>
            </a:pPr>
            <a:r>
              <a:rPr lang="en-US" sz="3200" dirty="0"/>
              <a:t>Largely, only election judges, voters, and voter assistants should be in the polling place. </a:t>
            </a:r>
          </a:p>
          <a:p>
            <a:pPr marL="0" indent="0" eaLnBrk="1" fontAlgn="auto" hangingPunct="1">
              <a:spcAft>
                <a:spcPts val="0"/>
              </a:spcAft>
              <a:buNone/>
              <a:defRPr/>
            </a:pPr>
            <a:endParaRPr lang="en-US" sz="3200" dirty="0"/>
          </a:p>
          <a:p>
            <a:pPr marL="0" indent="0" eaLnBrk="1" fontAlgn="auto" hangingPunct="1">
              <a:spcAft>
                <a:spcPts val="0"/>
              </a:spcAft>
              <a:buNone/>
              <a:defRPr/>
            </a:pPr>
            <a:r>
              <a:rPr lang="en-US" sz="3200" dirty="0"/>
              <a:t>Other common authorized visitors are:</a:t>
            </a:r>
          </a:p>
          <a:p>
            <a:pPr lvl="1" eaLnBrk="1" fontAlgn="auto" hangingPunct="1">
              <a:spcAft>
                <a:spcPts val="0"/>
              </a:spcAft>
              <a:defRPr/>
            </a:pPr>
            <a:r>
              <a:rPr lang="en-US" sz="3200" dirty="0"/>
              <a:t>Challengers</a:t>
            </a:r>
          </a:p>
          <a:p>
            <a:pPr lvl="1" eaLnBrk="1" fontAlgn="auto" hangingPunct="1">
              <a:spcAft>
                <a:spcPts val="0"/>
              </a:spcAft>
              <a:defRPr/>
            </a:pPr>
            <a:r>
              <a:rPr lang="en-US" sz="3200" dirty="0"/>
              <a:t>The Media</a:t>
            </a:r>
          </a:p>
          <a:p>
            <a:pPr lvl="1" eaLnBrk="1" fontAlgn="auto" hangingPunct="1">
              <a:spcAft>
                <a:spcPts val="0"/>
              </a:spcAft>
              <a:defRPr/>
            </a:pPr>
            <a:r>
              <a:rPr lang="en-US" sz="3200" dirty="0"/>
              <a:t>Observers with written authorization</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69480" cy="624840"/>
          </a:xfrm>
        </p:spPr>
        <p:txBody>
          <a:bodyPr/>
          <a:lstStyle/>
          <a:p>
            <a:r>
              <a:rPr lang="en-US" dirty="0"/>
              <a:t>Appointed Challengers</a:t>
            </a:r>
          </a:p>
        </p:txBody>
      </p:sp>
      <p:sp>
        <p:nvSpPr>
          <p:cNvPr id="3" name="Content Placeholder 2"/>
          <p:cNvSpPr>
            <a:spLocks noGrp="1"/>
          </p:cNvSpPr>
          <p:nvPr>
            <p:ph idx="1"/>
          </p:nvPr>
        </p:nvSpPr>
        <p:spPr>
          <a:xfrm>
            <a:off x="381000" y="1295400"/>
            <a:ext cx="8001000" cy="5410200"/>
          </a:xfrm>
        </p:spPr>
        <p:txBody>
          <a:bodyPr>
            <a:normAutofit/>
          </a:bodyPr>
          <a:lstStyle/>
          <a:p>
            <a:r>
              <a:rPr lang="en-US" sz="2800" dirty="0"/>
              <a:t>Challenger must have personal knowledge that a voter is not eligible</a:t>
            </a:r>
          </a:p>
          <a:p>
            <a:r>
              <a:rPr lang="en-US" sz="2800" dirty="0"/>
              <a:t>Suspicion is </a:t>
            </a:r>
            <a:r>
              <a:rPr lang="en-US" sz="2800" b="1" dirty="0"/>
              <a:t>not </a:t>
            </a:r>
            <a:r>
              <a:rPr lang="en-US" sz="2800" dirty="0"/>
              <a:t>a basis for making a challenge</a:t>
            </a:r>
          </a:p>
          <a:p>
            <a:pPr marL="0" indent="0">
              <a:buNone/>
            </a:pPr>
            <a:endParaRPr lang="en-US" sz="2800" dirty="0"/>
          </a:p>
          <a:p>
            <a:pPr marL="0" indent="0">
              <a:buNone/>
            </a:pPr>
            <a:r>
              <a:rPr lang="en-US" sz="2800" dirty="0"/>
              <a:t>Challengers cannot:</a:t>
            </a:r>
          </a:p>
          <a:p>
            <a:pPr lvl="1"/>
            <a:r>
              <a:rPr lang="en-US" sz="2400" dirty="0"/>
              <a:t>Speak to voters and election judges</a:t>
            </a:r>
          </a:p>
          <a:p>
            <a:pPr lvl="1"/>
            <a:r>
              <a:rPr lang="en-US" sz="2400" dirty="0"/>
              <a:t>Inspect or handle any election materials</a:t>
            </a:r>
          </a:p>
          <a:p>
            <a:pPr lvl="1"/>
            <a:r>
              <a:rPr lang="en-US" sz="2400" dirty="0"/>
              <a:t>Make a list of who has voted</a:t>
            </a:r>
          </a:p>
          <a:p>
            <a:pPr lvl="1"/>
            <a:r>
              <a:rPr lang="en-US" sz="2400" dirty="0"/>
              <a:t>Be disruptive</a:t>
            </a:r>
          </a:p>
          <a:p>
            <a:pPr lvl="1"/>
            <a:r>
              <a:rPr lang="en-US" sz="2400" dirty="0"/>
              <a:t>Take photos</a:t>
            </a:r>
          </a:p>
          <a:p>
            <a:pPr lvl="1"/>
            <a:r>
              <a:rPr lang="en-US" sz="2400" dirty="0"/>
              <a:t>Go within 6 feet of the tabulator or influence voters</a:t>
            </a:r>
          </a:p>
          <a:p>
            <a:pPr lvl="1"/>
            <a:endParaRPr lang="en-US" sz="2400" dirty="0"/>
          </a:p>
        </p:txBody>
      </p:sp>
    </p:spTree>
    <p:custDataLst>
      <p:tags r:id="rId1"/>
    </p:custDataLst>
    <p:extLst>
      <p:ext uri="{BB962C8B-B14F-4D97-AF65-F5344CB8AC3E}">
        <p14:creationId xmlns:p14="http://schemas.microsoft.com/office/powerpoint/2010/main" val="975605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228600" y="38100"/>
            <a:ext cx="7269480" cy="548640"/>
          </a:xfrm>
        </p:spPr>
        <p:txBody>
          <a:bodyPr/>
          <a:lstStyle/>
          <a:p>
            <a:pPr eaLnBrk="1" hangingPunct="1"/>
            <a:r>
              <a:rPr lang="en-US" altLang="en-US" dirty="0">
                <a:ea typeface="Trebuchet MS" panose="020B0603020202020204" pitchFamily="34" charset="0"/>
                <a:cs typeface="Trebuchet MS" panose="020B0603020202020204" pitchFamily="34" charset="0"/>
              </a:rPr>
              <a:t>Prohibition on Campaigning</a:t>
            </a:r>
          </a:p>
        </p:txBody>
      </p:sp>
      <p:sp>
        <p:nvSpPr>
          <p:cNvPr id="93187" name="Content Placeholder 2"/>
          <p:cNvSpPr>
            <a:spLocks noGrp="1"/>
          </p:cNvSpPr>
          <p:nvPr>
            <p:ph idx="1"/>
          </p:nvPr>
        </p:nvSpPr>
        <p:spPr>
          <a:xfrm>
            <a:off x="16695" y="5829300"/>
            <a:ext cx="8504238" cy="822960"/>
          </a:xfrm>
        </p:spPr>
        <p:txBody>
          <a:bodyPr>
            <a:noAutofit/>
          </a:bodyPr>
          <a:lstStyle/>
          <a:p>
            <a:pPr marL="0" indent="0" algn="ctr" eaLnBrk="1" fontAlgn="auto" hangingPunct="1">
              <a:spcAft>
                <a:spcPts val="0"/>
              </a:spcAft>
              <a:buNone/>
              <a:defRPr/>
            </a:pPr>
            <a:r>
              <a:rPr lang="en-US" altLang="en-US" sz="2800" dirty="0"/>
              <a:t>No campaigning or lingering within 100 feet of the polling place</a:t>
            </a:r>
          </a:p>
          <a:p>
            <a:pPr marL="0" indent="0" eaLnBrk="1" fontAlgn="auto" hangingPunct="1">
              <a:spcAft>
                <a:spcPts val="0"/>
              </a:spcAft>
              <a:buNone/>
              <a:defRPr/>
            </a:pPr>
            <a:endParaRPr lang="en-US" altLang="en-US" sz="3200" dirty="0"/>
          </a:p>
        </p:txBody>
      </p:sp>
      <p:pic>
        <p:nvPicPr>
          <p:cNvPr id="3" name="Picture 2" descr="Polling place building with Vote sign and American flag. Dotted line labeled 100 feet pointing out North, South, East and West of building. "/>
          <p:cNvPicPr>
            <a:picLocks noChangeAspect="1"/>
          </p:cNvPicPr>
          <p:nvPr/>
        </p:nvPicPr>
        <p:blipFill rotWithShape="1">
          <a:blip r:embed="rId4"/>
          <a:srcRect l="2832" r="885"/>
          <a:stretch/>
        </p:blipFill>
        <p:spPr>
          <a:xfrm>
            <a:off x="1752600" y="667320"/>
            <a:ext cx="4953000" cy="5024820"/>
          </a:xfrm>
          <a:prstGeom prst="rect">
            <a:avLst/>
          </a:prstGeom>
        </p:spPr>
      </p:pic>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301625" y="152400"/>
            <a:ext cx="7269480" cy="548640"/>
          </a:xfrm>
        </p:spPr>
        <p:txBody>
          <a:bodyPr/>
          <a:lstStyle/>
          <a:p>
            <a:pPr eaLnBrk="1" hangingPunct="1"/>
            <a:r>
              <a:rPr lang="en-US" altLang="en-US" dirty="0">
                <a:ea typeface="Trebuchet MS" panose="020B0603020202020204" pitchFamily="34" charset="0"/>
                <a:cs typeface="Trebuchet MS" panose="020B0603020202020204" pitchFamily="34" charset="0"/>
              </a:rPr>
              <a:t>Prohibition on Campaigning</a:t>
            </a:r>
          </a:p>
        </p:txBody>
      </p:sp>
      <p:sp>
        <p:nvSpPr>
          <p:cNvPr id="93187" name="Content Placeholder 2"/>
          <p:cNvSpPr>
            <a:spLocks noGrp="1"/>
          </p:cNvSpPr>
          <p:nvPr>
            <p:ph idx="1"/>
          </p:nvPr>
        </p:nvSpPr>
        <p:spPr>
          <a:xfrm>
            <a:off x="301624" y="1066800"/>
            <a:ext cx="8355013" cy="4724400"/>
          </a:xfrm>
        </p:spPr>
        <p:txBody>
          <a:bodyPr>
            <a:noAutofit/>
          </a:bodyPr>
          <a:lstStyle/>
          <a:p>
            <a:pPr marL="0" indent="0" eaLnBrk="1" fontAlgn="auto" hangingPunct="1">
              <a:spcAft>
                <a:spcPts val="0"/>
              </a:spcAft>
              <a:buNone/>
              <a:defRPr/>
            </a:pPr>
            <a:r>
              <a:rPr lang="en-US" altLang="en-US" sz="3200" dirty="0"/>
              <a:t>Voters may not wear or display campaign materials:</a:t>
            </a:r>
          </a:p>
          <a:p>
            <a:pPr marL="0" indent="0" eaLnBrk="1" fontAlgn="auto" hangingPunct="1">
              <a:spcAft>
                <a:spcPts val="0"/>
              </a:spcAft>
              <a:buNone/>
              <a:defRPr/>
            </a:pPr>
            <a:endParaRPr lang="en-US" altLang="en-US" sz="3200" dirty="0"/>
          </a:p>
          <a:p>
            <a:pPr marL="1144270" lvl="2" indent="-457200">
              <a:spcAft>
                <a:spcPts val="0"/>
              </a:spcAft>
              <a:defRPr/>
            </a:pPr>
            <a:r>
              <a:rPr lang="en-US" altLang="en-US" sz="3200" dirty="0"/>
              <a:t>If it is on the ballot, it cannot be displayed in the polling place.</a:t>
            </a:r>
          </a:p>
          <a:p>
            <a:pPr marL="1144270" lvl="2" indent="-457200">
              <a:spcAft>
                <a:spcPts val="0"/>
              </a:spcAft>
              <a:defRPr/>
            </a:pPr>
            <a:r>
              <a:rPr lang="en-US" altLang="en-US" sz="3200" dirty="0"/>
              <a:t>A voter may wear or display political material that is not on the ballot.</a:t>
            </a:r>
          </a:p>
        </p:txBody>
      </p:sp>
      <p:sp>
        <p:nvSpPr>
          <p:cNvPr id="2" name="TextBox 1"/>
          <p:cNvSpPr txBox="1"/>
          <p:nvPr/>
        </p:nvSpPr>
        <p:spPr>
          <a:xfrm>
            <a:off x="-407035" y="5252591"/>
            <a:ext cx="8686799" cy="1077218"/>
          </a:xfrm>
          <a:prstGeom prst="rect">
            <a:avLst/>
          </a:prstGeom>
          <a:noFill/>
        </p:spPr>
        <p:txBody>
          <a:bodyPr wrap="square" rtlCol="0">
            <a:spAutoFit/>
          </a:bodyPr>
          <a:lstStyle/>
          <a:p>
            <a:pPr marL="687070" lvl="2" indent="0" algn="ctr">
              <a:spcAft>
                <a:spcPts val="0"/>
              </a:spcAft>
              <a:buNone/>
              <a:defRPr/>
            </a:pPr>
            <a:r>
              <a:rPr lang="en-US" altLang="en-US" sz="3200" dirty="0">
                <a:latin typeface="+mn-lt"/>
              </a:rPr>
              <a:t>Election judges may not wear or discuss anything political</a:t>
            </a:r>
          </a:p>
        </p:txBody>
      </p:sp>
    </p:spTree>
    <p:custDataLst>
      <p:tags r:id="rId1"/>
    </p:custDataLst>
    <p:extLst>
      <p:ext uri="{BB962C8B-B14F-4D97-AF65-F5344CB8AC3E}">
        <p14:creationId xmlns:p14="http://schemas.microsoft.com/office/powerpoint/2010/main" val="1161348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152400"/>
            <a:ext cx="7269480" cy="624840"/>
          </a:xfrm>
        </p:spPr>
        <p:txBody>
          <a:bodyPr/>
          <a:lstStyle/>
          <a:p>
            <a:r>
              <a:rPr lang="en-US" altLang="en-US" dirty="0"/>
              <a:t>Security Practices</a:t>
            </a:r>
          </a:p>
        </p:txBody>
      </p:sp>
      <p:sp>
        <p:nvSpPr>
          <p:cNvPr id="35843" name="Rectangle 3"/>
          <p:cNvSpPr>
            <a:spLocks noGrp="1" noChangeArrowheads="1"/>
          </p:cNvSpPr>
          <p:nvPr>
            <p:ph idx="1"/>
          </p:nvPr>
        </p:nvSpPr>
        <p:spPr>
          <a:xfrm>
            <a:off x="381000" y="914400"/>
            <a:ext cx="7924800" cy="5418138"/>
          </a:xfrm>
        </p:spPr>
        <p:txBody>
          <a:bodyPr>
            <a:normAutofit lnSpcReduction="10000"/>
          </a:bodyPr>
          <a:lstStyle/>
          <a:p>
            <a:pPr marL="0" indent="0">
              <a:buNone/>
            </a:pPr>
            <a:endParaRPr lang="en-US" altLang="en-US" sz="1100" b="1" dirty="0"/>
          </a:p>
          <a:p>
            <a:pPr lvl="1"/>
            <a:r>
              <a:rPr lang="en-US" altLang="en-US" sz="3600" dirty="0"/>
              <a:t>EJs are the 1</a:t>
            </a:r>
            <a:r>
              <a:rPr lang="en-US" altLang="en-US" sz="3600" baseline="30000" dirty="0"/>
              <a:t>st</a:t>
            </a:r>
            <a:r>
              <a:rPr lang="en-US" altLang="en-US" sz="3600" dirty="0"/>
              <a:t> Line of Defense for physical &amp; cyber security of Minnesota’s elections!</a:t>
            </a:r>
          </a:p>
          <a:p>
            <a:pPr lvl="1"/>
            <a:r>
              <a:rPr lang="en-US" altLang="en-US" sz="3200" dirty="0"/>
              <a:t>Watchful throughout election day:</a:t>
            </a:r>
          </a:p>
          <a:p>
            <a:pPr lvl="2"/>
            <a:r>
              <a:rPr lang="en-US" altLang="en-US" sz="3050" dirty="0"/>
              <a:t>All voting equipment</a:t>
            </a:r>
          </a:p>
          <a:p>
            <a:pPr lvl="2"/>
            <a:r>
              <a:rPr lang="en-US" altLang="en-US" sz="3050" dirty="0"/>
              <a:t>Removable memory devices</a:t>
            </a:r>
          </a:p>
          <a:p>
            <a:pPr lvl="2"/>
            <a:r>
              <a:rPr lang="en-US" altLang="en-US" sz="3050" dirty="0"/>
              <a:t>Ballots</a:t>
            </a:r>
          </a:p>
          <a:p>
            <a:pPr lvl="2"/>
            <a:r>
              <a:rPr lang="en-US" altLang="en-US" sz="3050" dirty="0"/>
              <a:t>Supplies</a:t>
            </a:r>
          </a:p>
          <a:p>
            <a:pPr lvl="1"/>
            <a:r>
              <a:rPr lang="en-US" altLang="en-US" sz="3200" dirty="0"/>
              <a:t>Anything suspicious &amp; all incidents, communicated to the local election official </a:t>
            </a:r>
            <a:r>
              <a:rPr lang="en-US" altLang="en-US" sz="3200" b="1" i="1" u="sng" dirty="0"/>
              <a:t>immediately</a:t>
            </a:r>
          </a:p>
          <a:p>
            <a:pPr lvl="1"/>
            <a:endParaRPr lang="en-US" altLang="en-US" dirty="0"/>
          </a:p>
        </p:txBody>
      </p:sp>
    </p:spTree>
    <p:custDataLst>
      <p:tags r:id="rId1"/>
    </p:custDataLst>
    <p:extLst>
      <p:ext uri="{BB962C8B-B14F-4D97-AF65-F5344CB8AC3E}">
        <p14:creationId xmlns:p14="http://schemas.microsoft.com/office/powerpoint/2010/main" val="18082179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br>
              <a:rPr lang="en-US" sz="1800" dirty="0">
                <a:cs typeface="Arial" panose="020B0604020202020204" pitchFamily="34" charset="0"/>
              </a:rPr>
            </a:br>
            <a:r>
              <a:rPr lang="en-US" sz="4000" dirty="0">
                <a:cs typeface="Arial" panose="020B0604020202020204" pitchFamily="34" charset="0"/>
              </a:rPr>
              <a:t>Opening Duties</a:t>
            </a:r>
          </a:p>
        </p:txBody>
      </p:sp>
    </p:spTree>
    <p:custDataLst>
      <p:tags r:id="rId1"/>
    </p:custDataLst>
    <p:extLst>
      <p:ext uri="{BB962C8B-B14F-4D97-AF65-F5344CB8AC3E}">
        <p14:creationId xmlns:p14="http://schemas.microsoft.com/office/powerpoint/2010/main" val="254024706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152400"/>
            <a:ext cx="7269480" cy="624840"/>
          </a:xfrm>
        </p:spPr>
        <p:txBody>
          <a:bodyPr/>
          <a:lstStyle/>
          <a:p>
            <a:r>
              <a:rPr lang="en-US" altLang="en-US" dirty="0"/>
              <a:t>Security Practices</a:t>
            </a:r>
          </a:p>
        </p:txBody>
      </p:sp>
      <p:sp>
        <p:nvSpPr>
          <p:cNvPr id="35843" name="Rectangle 3"/>
          <p:cNvSpPr>
            <a:spLocks noGrp="1" noChangeArrowheads="1"/>
          </p:cNvSpPr>
          <p:nvPr>
            <p:ph idx="1"/>
          </p:nvPr>
        </p:nvSpPr>
        <p:spPr>
          <a:xfrm>
            <a:off x="152400" y="914400"/>
            <a:ext cx="8153400" cy="5791200"/>
          </a:xfrm>
        </p:spPr>
        <p:txBody>
          <a:bodyPr>
            <a:normAutofit fontScale="92500" lnSpcReduction="20000"/>
          </a:bodyPr>
          <a:lstStyle/>
          <a:p>
            <a:pPr marL="0" indent="0">
              <a:buNone/>
            </a:pPr>
            <a:endParaRPr lang="en-US" altLang="en-US" sz="1100" b="1" dirty="0"/>
          </a:p>
          <a:p>
            <a:pPr lvl="1"/>
            <a:r>
              <a:rPr lang="en-US" altLang="en-US" sz="3600" dirty="0"/>
              <a:t>Good practice to:</a:t>
            </a:r>
          </a:p>
          <a:p>
            <a:pPr lvl="2"/>
            <a:r>
              <a:rPr lang="en-US" altLang="en-US" sz="3050" dirty="0"/>
              <a:t>View &amp; inspect seals on all port plugs on all equipment &amp; ballot storage containers.</a:t>
            </a:r>
          </a:p>
          <a:p>
            <a:pPr lvl="2"/>
            <a:r>
              <a:rPr lang="en-US" altLang="en-US" sz="3050" dirty="0"/>
              <a:t>Take seriously voter reports of email, text, social media, phone or other communications attempting to disrupt or spread misinformation about the voting process.</a:t>
            </a:r>
          </a:p>
          <a:p>
            <a:pPr lvl="2"/>
            <a:r>
              <a:rPr lang="en-US" altLang="en-US" sz="3050" dirty="0"/>
              <a:t>If you observe any suspicious activity of anyone in the polling place, including other election judges, report your concerns immediately to the local election official</a:t>
            </a:r>
          </a:p>
          <a:p>
            <a:pPr marL="411480" lvl="2" indent="0">
              <a:buNone/>
            </a:pPr>
            <a:endParaRPr lang="en-US" altLang="en-US" sz="3050" dirty="0"/>
          </a:p>
          <a:p>
            <a:pPr marL="411480" lvl="2" indent="0">
              <a:buNone/>
            </a:pPr>
            <a:endParaRPr lang="en-US" altLang="en-US" sz="3050" dirty="0"/>
          </a:p>
          <a:p>
            <a:pPr marL="205740" lvl="1" indent="0" algn="ctr">
              <a:buNone/>
            </a:pPr>
            <a:r>
              <a:rPr lang="en-US" altLang="en-US" sz="3350" b="1" dirty="0"/>
              <a:t>Report to the local election official, immediately, all items related to election security!</a:t>
            </a:r>
          </a:p>
          <a:p>
            <a:pPr lvl="2"/>
            <a:endParaRPr lang="en-US" altLang="en-US" sz="3050" dirty="0"/>
          </a:p>
          <a:p>
            <a:pPr lvl="1"/>
            <a:endParaRPr lang="en-US" altLang="en-US" dirty="0"/>
          </a:p>
        </p:txBody>
      </p:sp>
    </p:spTree>
    <p:custDataLst>
      <p:tags r:id="rId1"/>
    </p:custDataLst>
    <p:extLst>
      <p:ext uri="{BB962C8B-B14F-4D97-AF65-F5344CB8AC3E}">
        <p14:creationId xmlns:p14="http://schemas.microsoft.com/office/powerpoint/2010/main" val="154486687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152400"/>
            <a:ext cx="7269480" cy="624840"/>
          </a:xfrm>
        </p:spPr>
        <p:txBody>
          <a:bodyPr/>
          <a:lstStyle/>
          <a:p>
            <a:r>
              <a:rPr lang="en-US" altLang="en-US" dirty="0"/>
              <a:t>Security Practices</a:t>
            </a:r>
          </a:p>
        </p:txBody>
      </p:sp>
      <p:sp>
        <p:nvSpPr>
          <p:cNvPr id="35843" name="Rectangle 3"/>
          <p:cNvSpPr>
            <a:spLocks noGrp="1" noChangeArrowheads="1"/>
          </p:cNvSpPr>
          <p:nvPr>
            <p:ph idx="1"/>
          </p:nvPr>
        </p:nvSpPr>
        <p:spPr>
          <a:xfrm>
            <a:off x="381000" y="1295400"/>
            <a:ext cx="7924800" cy="5037138"/>
          </a:xfrm>
        </p:spPr>
        <p:txBody>
          <a:bodyPr>
            <a:normAutofit/>
          </a:bodyPr>
          <a:lstStyle/>
          <a:p>
            <a:pPr marL="0" indent="0">
              <a:buNone/>
            </a:pPr>
            <a:endParaRPr lang="en-US" altLang="en-US" sz="1100" b="1" dirty="0"/>
          </a:p>
          <a:p>
            <a:pPr lvl="1"/>
            <a:r>
              <a:rPr lang="en-US" altLang="en-US" sz="3600" dirty="0"/>
              <a:t>Sergeant-at-arms or peace officer:</a:t>
            </a:r>
          </a:p>
          <a:p>
            <a:pPr lvl="2"/>
            <a:r>
              <a:rPr lang="en-US" altLang="en-US" sz="3450" dirty="0"/>
              <a:t>May be requested to arrest or remove from the polling place any individual who, despite a warning to desist, engages in disorderly conduct, to include tampering with voting equipment.</a:t>
            </a:r>
          </a:p>
          <a:p>
            <a:pPr lvl="2"/>
            <a:endParaRPr lang="en-US" altLang="en-US" sz="3200" b="1" dirty="0"/>
          </a:p>
          <a:p>
            <a:pPr lvl="2"/>
            <a:endParaRPr lang="en-US" altLang="en-US" sz="3050" dirty="0"/>
          </a:p>
          <a:p>
            <a:pPr lvl="1"/>
            <a:endParaRPr lang="en-US" altLang="en-US" dirty="0"/>
          </a:p>
        </p:txBody>
      </p:sp>
    </p:spTree>
    <p:custDataLst>
      <p:tags r:id="rId1"/>
    </p:custDataLst>
    <p:extLst>
      <p:ext uri="{BB962C8B-B14F-4D97-AF65-F5344CB8AC3E}">
        <p14:creationId xmlns:p14="http://schemas.microsoft.com/office/powerpoint/2010/main" val="249491064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152400"/>
            <a:ext cx="7269480" cy="624840"/>
          </a:xfrm>
        </p:spPr>
        <p:txBody>
          <a:bodyPr/>
          <a:lstStyle/>
          <a:p>
            <a:r>
              <a:rPr lang="en-US" altLang="en-US" dirty="0"/>
              <a:t>Security Practices</a:t>
            </a:r>
          </a:p>
        </p:txBody>
      </p:sp>
      <p:sp>
        <p:nvSpPr>
          <p:cNvPr id="35843" name="Rectangle 3"/>
          <p:cNvSpPr>
            <a:spLocks noGrp="1" noChangeArrowheads="1"/>
          </p:cNvSpPr>
          <p:nvPr>
            <p:ph idx="1"/>
          </p:nvPr>
        </p:nvSpPr>
        <p:spPr>
          <a:xfrm>
            <a:off x="381000" y="914400"/>
            <a:ext cx="7924800" cy="5418138"/>
          </a:xfrm>
        </p:spPr>
        <p:txBody>
          <a:bodyPr>
            <a:normAutofit lnSpcReduction="10000"/>
          </a:bodyPr>
          <a:lstStyle/>
          <a:p>
            <a:pPr marL="0" indent="0">
              <a:buNone/>
            </a:pPr>
            <a:endParaRPr lang="en-US" altLang="en-US" sz="1100" b="1" dirty="0"/>
          </a:p>
          <a:p>
            <a:pPr lvl="1"/>
            <a:r>
              <a:rPr lang="en-US" altLang="en-US" sz="3600" dirty="0"/>
              <a:t>Sergeant-at-arms or peace officer:</a:t>
            </a:r>
          </a:p>
          <a:p>
            <a:pPr lvl="2"/>
            <a:r>
              <a:rPr lang="en-US" altLang="en-US" sz="3450" dirty="0"/>
              <a:t>Shall not otherwise interfere in any manner with voters.</a:t>
            </a:r>
          </a:p>
          <a:p>
            <a:pPr lvl="2"/>
            <a:r>
              <a:rPr lang="en-US" altLang="en-US" sz="3450" dirty="0"/>
              <a:t>A peace officer cannot remain in or within 50 feet of the entrance of the polling place once peace has been restored.</a:t>
            </a:r>
          </a:p>
          <a:p>
            <a:pPr lvl="2"/>
            <a:endParaRPr lang="en-US" altLang="en-US" sz="3450" dirty="0"/>
          </a:p>
          <a:p>
            <a:pPr marL="411480" lvl="2" indent="0" algn="ctr">
              <a:buNone/>
            </a:pPr>
            <a:r>
              <a:rPr lang="en-US" altLang="en-US" sz="3900" b="1" dirty="0"/>
              <a:t>Note the details of all security concerns &amp; how they were addressed on the incident log</a:t>
            </a:r>
          </a:p>
          <a:p>
            <a:pPr lvl="2"/>
            <a:endParaRPr lang="en-US" altLang="en-US" sz="3200" b="1" dirty="0"/>
          </a:p>
          <a:p>
            <a:pPr lvl="2"/>
            <a:endParaRPr lang="en-US" altLang="en-US" sz="3050" dirty="0"/>
          </a:p>
          <a:p>
            <a:pPr lvl="1"/>
            <a:endParaRPr lang="en-US" altLang="en-US" dirty="0"/>
          </a:p>
        </p:txBody>
      </p:sp>
    </p:spTree>
    <p:custDataLst>
      <p:tags r:id="rId1"/>
    </p:custDataLst>
    <p:extLst>
      <p:ext uri="{BB962C8B-B14F-4D97-AF65-F5344CB8AC3E}">
        <p14:creationId xmlns:p14="http://schemas.microsoft.com/office/powerpoint/2010/main" val="195359391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04800" y="13855"/>
            <a:ext cx="8534400" cy="758825"/>
          </a:xfrm>
        </p:spPr>
        <p:txBody>
          <a:bodyPr>
            <a:normAutofit/>
          </a:bodyPr>
          <a:lstStyle/>
          <a:p>
            <a:r>
              <a:rPr lang="en-US" altLang="en-US" dirty="0"/>
              <a:t>Voter Assistants</a:t>
            </a:r>
          </a:p>
        </p:txBody>
      </p:sp>
      <p:sp>
        <p:nvSpPr>
          <p:cNvPr id="96259" name="Content Placeholder 2"/>
          <p:cNvSpPr>
            <a:spLocks noGrp="1"/>
          </p:cNvSpPr>
          <p:nvPr>
            <p:ph idx="1"/>
          </p:nvPr>
        </p:nvSpPr>
        <p:spPr>
          <a:xfrm>
            <a:off x="304800" y="1295400"/>
            <a:ext cx="7696200" cy="4884738"/>
          </a:xfrm>
        </p:spPr>
        <p:txBody>
          <a:bodyPr>
            <a:normAutofit/>
          </a:bodyPr>
          <a:lstStyle/>
          <a:p>
            <a:pPr marL="0" indent="0">
              <a:buNone/>
            </a:pPr>
            <a:r>
              <a:rPr lang="en-US" altLang="en-US" sz="3200" dirty="0"/>
              <a:t>Voters can get help from election judges or any person of their choice, except from an agent of their employer or union.</a:t>
            </a:r>
          </a:p>
          <a:p>
            <a:endParaRPr lang="en-US" altLang="en-US" sz="3200" dirty="0"/>
          </a:p>
          <a:p>
            <a:pPr marL="0" indent="0">
              <a:buNone/>
            </a:pPr>
            <a:r>
              <a:rPr lang="en-US" altLang="en-US" sz="3200" dirty="0"/>
              <a:t>Voter assistants can help an unlimited number of voters in all aspects of the voting process</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a:xfrm>
            <a:off x="301625" y="228600"/>
            <a:ext cx="8534400" cy="838200"/>
          </a:xfrm>
        </p:spPr>
        <p:txBody>
          <a:bodyPr>
            <a:normAutofit/>
          </a:bodyPr>
          <a:lstStyle/>
          <a:p>
            <a:pPr eaLnBrk="1" hangingPunct="1">
              <a:defRPr/>
            </a:pPr>
            <a:r>
              <a:rPr lang="en-US" altLang="en-US" dirty="0">
                <a:ea typeface="Trebuchet MS" pitchFamily="34" charset="0"/>
                <a:cs typeface="Trebuchet MS" pitchFamily="34" charset="0"/>
              </a:rPr>
              <a:t>Assistance by Election Judges</a:t>
            </a:r>
            <a:br>
              <a:rPr lang="en-US" altLang="en-US" dirty="0">
                <a:latin typeface="Arial" charset="0"/>
                <a:ea typeface="Trebuchet MS" pitchFamily="34" charset="0"/>
                <a:cs typeface="Trebuchet MS" pitchFamily="34" charset="0"/>
              </a:rPr>
            </a:br>
            <a:endParaRPr lang="en-US" altLang="en-US" sz="2000" i="1" dirty="0">
              <a:latin typeface="Arial" charset="0"/>
              <a:ea typeface="Trebuchet MS" pitchFamily="34" charset="0"/>
              <a:cs typeface="Trebuchet MS" pitchFamily="34" charset="0"/>
            </a:endParaRPr>
          </a:p>
        </p:txBody>
      </p:sp>
      <p:sp>
        <p:nvSpPr>
          <p:cNvPr id="237571" name="Content Placeholder 2"/>
          <p:cNvSpPr>
            <a:spLocks noGrp="1"/>
          </p:cNvSpPr>
          <p:nvPr>
            <p:ph idx="1"/>
          </p:nvPr>
        </p:nvSpPr>
        <p:spPr>
          <a:xfrm>
            <a:off x="609600" y="1066800"/>
            <a:ext cx="6446520" cy="1523999"/>
          </a:xfrm>
        </p:spPr>
        <p:txBody>
          <a:bodyPr/>
          <a:lstStyle/>
          <a:p>
            <a:pPr eaLnBrk="1" hangingPunct="1"/>
            <a:r>
              <a:rPr lang="en-US" altLang="en-US" sz="2800" dirty="0"/>
              <a:t>Help only as much as requested</a:t>
            </a:r>
          </a:p>
          <a:p>
            <a:pPr eaLnBrk="1" hangingPunct="1"/>
            <a:r>
              <a:rPr lang="en-US" altLang="en-US" sz="2800" dirty="0"/>
              <a:t>Party balance activity </a:t>
            </a:r>
          </a:p>
          <a:p>
            <a:pPr marL="0" indent="0" eaLnBrk="1" hangingPunct="1">
              <a:buNone/>
            </a:pPr>
            <a:endParaRPr lang="en-US" altLang="en-US" dirty="0"/>
          </a:p>
          <a:p>
            <a:pPr eaLnBrk="1" hangingPunct="1"/>
            <a:endParaRPr lang="en-US" altLang="en-US" dirty="0"/>
          </a:p>
          <a:p>
            <a:pPr eaLnBrk="1" hangingPunct="1"/>
            <a:endParaRPr lang="en-US" altLang="en-US" dirty="0"/>
          </a:p>
        </p:txBody>
      </p:sp>
      <p:sp>
        <p:nvSpPr>
          <p:cNvPr id="2" name="Rectangle 1"/>
          <p:cNvSpPr/>
          <p:nvPr/>
        </p:nvSpPr>
        <p:spPr>
          <a:xfrm>
            <a:off x="301625" y="2842690"/>
            <a:ext cx="6925486" cy="600164"/>
          </a:xfrm>
          <a:prstGeom prst="rect">
            <a:avLst/>
          </a:prstGeom>
        </p:spPr>
        <p:txBody>
          <a:bodyPr wrap="none">
            <a:spAutoFit/>
          </a:bodyPr>
          <a:lstStyle/>
          <a:p>
            <a:r>
              <a:rPr lang="en-US" sz="3300" dirty="0">
                <a:latin typeface="+mj-lt"/>
              </a:rPr>
              <a:t>Language Assistance by Election Judges</a:t>
            </a:r>
          </a:p>
        </p:txBody>
      </p:sp>
      <p:sp>
        <p:nvSpPr>
          <p:cNvPr id="3" name="TextBox 2"/>
          <p:cNvSpPr txBox="1"/>
          <p:nvPr/>
        </p:nvSpPr>
        <p:spPr>
          <a:xfrm>
            <a:off x="609599" y="3667036"/>
            <a:ext cx="7786255" cy="2936188"/>
          </a:xfrm>
          <a:prstGeom prst="rect">
            <a:avLst/>
          </a:prstGeom>
          <a:noFill/>
        </p:spPr>
        <p:txBody>
          <a:bodyPr wrap="square" rtlCol="0">
            <a:spAutoFit/>
          </a:bodyPr>
          <a:lstStyle/>
          <a:p>
            <a:pPr marL="457200" lvl="0" indent="-457200">
              <a:spcBef>
                <a:spcPct val="30000"/>
              </a:spcBef>
              <a:buFont typeface="Arial" panose="020B0604020202020204" pitchFamily="34" charset="0"/>
              <a:buChar char="•"/>
              <a:defRPr/>
            </a:pPr>
            <a:r>
              <a:rPr lang="en-US" altLang="en-US" sz="2800" dirty="0">
                <a:latin typeface="+mn-lt"/>
              </a:rPr>
              <a:t>Language interpretation hotlines available on Election Day</a:t>
            </a:r>
          </a:p>
          <a:p>
            <a:pPr marL="457200" lvl="0" indent="-457200">
              <a:spcBef>
                <a:spcPct val="30000"/>
              </a:spcBef>
              <a:buFont typeface="Arial" panose="020B0604020202020204" pitchFamily="34" charset="0"/>
              <a:buChar char="•"/>
              <a:defRPr/>
            </a:pPr>
            <a:r>
              <a:rPr lang="en-US" altLang="en-US" sz="2800" dirty="0">
                <a:latin typeface="+mn-lt"/>
              </a:rPr>
              <a:t>Language identification on the badges of bilingual election judges</a:t>
            </a:r>
          </a:p>
          <a:p>
            <a:pPr marL="457200" lvl="0" indent="-457200">
              <a:spcBef>
                <a:spcPct val="30000"/>
              </a:spcBef>
              <a:buFont typeface="Arial" panose="020B0604020202020204" pitchFamily="34" charset="0"/>
              <a:buChar char="•"/>
              <a:defRPr/>
            </a:pPr>
            <a:r>
              <a:rPr lang="en-US" altLang="en-US" sz="2800" dirty="0">
                <a:latin typeface="+mn-lt"/>
              </a:rPr>
              <a:t>Direct questions to the voter, not others with them</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301625" y="228600"/>
            <a:ext cx="8534400" cy="914400"/>
          </a:xfrm>
        </p:spPr>
        <p:txBody>
          <a:bodyPr>
            <a:normAutofit/>
          </a:bodyPr>
          <a:lstStyle/>
          <a:p>
            <a:pPr eaLnBrk="1" hangingPunct="1">
              <a:defRPr/>
            </a:pPr>
            <a:r>
              <a:rPr lang="en-US" altLang="en-US" dirty="0">
                <a:latin typeface="+mn-lt"/>
                <a:ea typeface="Trebuchet MS" pitchFamily="34" charset="0"/>
                <a:cs typeface="Trebuchet MS" pitchFamily="34" charset="0"/>
              </a:rPr>
              <a:t>Curbside Voting</a:t>
            </a:r>
            <a:br>
              <a:rPr lang="en-US" altLang="en-US" dirty="0">
                <a:latin typeface="Arial" charset="0"/>
                <a:ea typeface="Trebuchet MS" pitchFamily="34" charset="0"/>
                <a:cs typeface="Trebuchet MS" pitchFamily="34" charset="0"/>
              </a:rPr>
            </a:br>
            <a:endParaRPr lang="en-US" altLang="en-US" sz="2000" i="1" dirty="0">
              <a:latin typeface="Arial" charset="0"/>
              <a:ea typeface="Trebuchet MS" pitchFamily="34" charset="0"/>
              <a:cs typeface="Trebuchet MS" pitchFamily="34" charset="0"/>
            </a:endParaRPr>
          </a:p>
        </p:txBody>
      </p:sp>
      <p:sp>
        <p:nvSpPr>
          <p:cNvPr id="97283" name="Rectangle 3"/>
          <p:cNvSpPr>
            <a:spLocks noGrp="1" noChangeArrowheads="1"/>
          </p:cNvSpPr>
          <p:nvPr>
            <p:ph idx="1"/>
          </p:nvPr>
        </p:nvSpPr>
        <p:spPr>
          <a:xfrm>
            <a:off x="838200" y="990600"/>
            <a:ext cx="7010400" cy="5867399"/>
          </a:xfrm>
        </p:spPr>
        <p:txBody>
          <a:bodyPr>
            <a:normAutofit/>
          </a:bodyPr>
          <a:lstStyle/>
          <a:p>
            <a:pPr marL="274320" indent="-274320" eaLnBrk="1" fontAlgn="auto" hangingPunct="1">
              <a:spcAft>
                <a:spcPts val="0"/>
              </a:spcAft>
              <a:buFont typeface="Wingdings 2"/>
              <a:buChar char=""/>
              <a:defRPr/>
            </a:pPr>
            <a:r>
              <a:rPr lang="en-US" altLang="en-US" sz="3200" dirty="0"/>
              <a:t>Voters may vote from their vehicle</a:t>
            </a:r>
          </a:p>
          <a:p>
            <a:pPr marL="274320" indent="-274320" eaLnBrk="1" fontAlgn="auto" hangingPunct="1">
              <a:spcAft>
                <a:spcPts val="0"/>
              </a:spcAft>
              <a:buFont typeface="Wingdings 2"/>
              <a:buChar char=""/>
              <a:defRPr/>
            </a:pPr>
            <a:r>
              <a:rPr lang="en-US" altLang="en-US" sz="3200" dirty="0"/>
              <a:t>Paper rosters should not be brought outside for curbside voting</a:t>
            </a:r>
          </a:p>
          <a:p>
            <a:pPr marL="274320" indent="-274320" eaLnBrk="1" fontAlgn="auto" hangingPunct="1">
              <a:spcAft>
                <a:spcPts val="0"/>
              </a:spcAft>
              <a:buFont typeface="Wingdings 2"/>
              <a:buChar char=""/>
              <a:defRPr/>
            </a:pPr>
            <a:r>
              <a:rPr lang="en-US" altLang="en-US" sz="3200" dirty="0"/>
              <a:t>Electronic rosters: Receive instructions from local election officials</a:t>
            </a:r>
          </a:p>
          <a:p>
            <a:pPr marL="274320" indent="-274320" eaLnBrk="1" fontAlgn="auto" hangingPunct="1">
              <a:spcAft>
                <a:spcPts val="0"/>
              </a:spcAft>
              <a:buFont typeface="Wingdings 2"/>
              <a:buChar char=""/>
              <a:defRPr/>
            </a:pPr>
            <a:r>
              <a:rPr lang="en-US" altLang="en-US" sz="3200" dirty="0"/>
              <a:t>Judges cannot ask a voter how or why they qualify for curbside voting</a:t>
            </a:r>
          </a:p>
          <a:p>
            <a:pPr marL="274320" indent="-274320" eaLnBrk="1" fontAlgn="auto" hangingPunct="1">
              <a:spcAft>
                <a:spcPts val="0"/>
              </a:spcAft>
              <a:buFont typeface="Wingdings 2"/>
              <a:buChar char=""/>
              <a:defRPr/>
            </a:pPr>
            <a:r>
              <a:rPr lang="en-US" altLang="en-US" sz="3200" dirty="0"/>
              <a:t>Curbside voting cannot interfere with access to the polling place or other disability accommodations</a:t>
            </a:r>
          </a:p>
          <a:p>
            <a:pPr marL="0" indent="0" eaLnBrk="1" fontAlgn="auto" hangingPunct="1">
              <a:spcAft>
                <a:spcPts val="0"/>
              </a:spcAft>
              <a:buNone/>
              <a:defRPr/>
            </a:pPr>
            <a:endParaRPr lang="en-US" altLang="en-US" sz="3200" dirty="0"/>
          </a:p>
          <a:p>
            <a:pPr marL="0" indent="0">
              <a:spcAft>
                <a:spcPts val="0"/>
              </a:spcAft>
              <a:buNone/>
              <a:defRPr/>
            </a:pPr>
            <a:endParaRPr lang="en-US" altLang="en-US" sz="3200" dirty="0">
              <a:solidFill>
                <a:srgbClr val="FF0000"/>
              </a:solidFill>
            </a:endParaRPr>
          </a:p>
        </p:txBody>
      </p:sp>
    </p:spTree>
    <p:custDataLst>
      <p:tags r:id="rId1"/>
    </p:custData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01625" y="0"/>
            <a:ext cx="8534400" cy="685800"/>
          </a:xfrm>
        </p:spPr>
        <p:txBody>
          <a:bodyPr>
            <a:normAutofit/>
          </a:bodyPr>
          <a:lstStyle/>
          <a:p>
            <a:pPr eaLnBrk="1" hangingPunct="1">
              <a:defRPr/>
            </a:pPr>
            <a:r>
              <a:rPr lang="en-US" altLang="en-US" dirty="0">
                <a:ea typeface="Trebuchet MS" panose="020B0603020202020204" pitchFamily="34" charset="0"/>
                <a:cs typeface="Trebuchet MS" panose="020B0603020202020204" pitchFamily="34" charset="0"/>
              </a:rPr>
              <a:t>Serving Voters Who Have a Disability</a:t>
            </a:r>
          </a:p>
        </p:txBody>
      </p:sp>
      <p:sp>
        <p:nvSpPr>
          <p:cNvPr id="243715" name="Content Placeholder 2"/>
          <p:cNvSpPr>
            <a:spLocks noGrp="1"/>
          </p:cNvSpPr>
          <p:nvPr>
            <p:ph idx="1"/>
          </p:nvPr>
        </p:nvSpPr>
        <p:spPr>
          <a:xfrm>
            <a:off x="301625" y="1447801"/>
            <a:ext cx="8080375" cy="4732338"/>
          </a:xfrm>
        </p:spPr>
        <p:txBody>
          <a:bodyPr>
            <a:normAutofit/>
          </a:bodyPr>
          <a:lstStyle/>
          <a:p>
            <a:pPr eaLnBrk="1" hangingPunct="1"/>
            <a:r>
              <a:rPr lang="en-US" altLang="en-US" sz="3200" dirty="0"/>
              <a:t>We want every voter to have a smooth voting experience </a:t>
            </a:r>
          </a:p>
          <a:p>
            <a:pPr marL="0" indent="0" eaLnBrk="1" hangingPunct="1">
              <a:buNone/>
            </a:pPr>
            <a:endParaRPr lang="en-US" altLang="en-US" sz="3200" dirty="0"/>
          </a:p>
          <a:p>
            <a:r>
              <a:rPr lang="en-US" altLang="en-US" sz="3200" dirty="0"/>
              <a:t>The best way to do that is to offer all voters the same options for navigating the polling place and voting procedures</a:t>
            </a:r>
          </a:p>
          <a:p>
            <a:pPr eaLnBrk="1" hangingPunct="1"/>
            <a:endParaRPr lang="en-US" altLang="en-US" dirty="0"/>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55"/>
            <a:ext cx="8534400" cy="758825"/>
          </a:xfrm>
        </p:spPr>
        <p:txBody>
          <a:bodyPr>
            <a:normAutofit/>
          </a:bodyPr>
          <a:lstStyle/>
          <a:p>
            <a:r>
              <a:rPr lang="en-US" dirty="0"/>
              <a:t>Voters Who Are Blind or Have Low-Vision</a:t>
            </a:r>
          </a:p>
        </p:txBody>
      </p:sp>
      <p:sp>
        <p:nvSpPr>
          <p:cNvPr id="3" name="Content Placeholder 2"/>
          <p:cNvSpPr>
            <a:spLocks noGrp="1"/>
          </p:cNvSpPr>
          <p:nvPr>
            <p:ph idx="1"/>
          </p:nvPr>
        </p:nvSpPr>
        <p:spPr>
          <a:xfrm>
            <a:off x="228600" y="914400"/>
            <a:ext cx="7924800" cy="5715000"/>
          </a:xfrm>
        </p:spPr>
        <p:txBody>
          <a:bodyPr>
            <a:noAutofit/>
          </a:bodyPr>
          <a:lstStyle/>
          <a:p>
            <a:r>
              <a:rPr lang="en-US" sz="2800" dirty="0"/>
              <a:t>If the voter asks for assistance:</a:t>
            </a:r>
          </a:p>
          <a:p>
            <a:pPr lvl="1"/>
            <a:r>
              <a:rPr lang="en-US" sz="2650" dirty="0"/>
              <a:t>Identify yourself</a:t>
            </a:r>
          </a:p>
          <a:p>
            <a:pPr lvl="1"/>
            <a:r>
              <a:rPr lang="en-US" sz="2650" dirty="0"/>
              <a:t>Speak directly to the individual</a:t>
            </a:r>
          </a:p>
          <a:p>
            <a:pPr lvl="1"/>
            <a:r>
              <a:rPr lang="en-US" sz="2650" dirty="0"/>
              <a:t>Give specific directions</a:t>
            </a:r>
          </a:p>
          <a:p>
            <a:pPr lvl="1"/>
            <a:r>
              <a:rPr lang="en-US" sz="2650" dirty="0"/>
              <a:t>Give clear word pictures when describing things</a:t>
            </a:r>
          </a:p>
          <a:p>
            <a:pPr lvl="1"/>
            <a:r>
              <a:rPr lang="en-US" sz="2650" dirty="0"/>
              <a:t>Touch them on the arm or use their name when addressing them</a:t>
            </a:r>
          </a:p>
          <a:p>
            <a:r>
              <a:rPr lang="en-US" sz="2800" dirty="0"/>
              <a:t>Tell voter when you're leaving— or when another judge will be taking over to assist them</a:t>
            </a:r>
          </a:p>
          <a:p>
            <a:r>
              <a:rPr lang="en-US" sz="2800" dirty="0"/>
              <a:t>If you're a roster judge, have a signature guide to make it easier for the blind voter to sign the roster  </a:t>
            </a:r>
          </a:p>
          <a:p>
            <a:r>
              <a:rPr lang="en-US" sz="2800" dirty="0"/>
              <a:t>Have a magnifying glass at the roster table for voters with partial vision</a:t>
            </a:r>
          </a:p>
        </p:txBody>
      </p:sp>
    </p:spTree>
    <p:custDataLst>
      <p:tags r:id="rId1"/>
    </p:custDataLst>
    <p:extLst>
      <p:ext uri="{BB962C8B-B14F-4D97-AF65-F5344CB8AC3E}">
        <p14:creationId xmlns:p14="http://schemas.microsoft.com/office/powerpoint/2010/main" val="1845098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269480" cy="548640"/>
          </a:xfrm>
        </p:spPr>
        <p:txBody>
          <a:bodyPr/>
          <a:lstStyle/>
          <a:p>
            <a:r>
              <a:rPr lang="en-US" dirty="0"/>
              <a:t>Voters Who are Deaf or Hard of Hearing</a:t>
            </a:r>
          </a:p>
        </p:txBody>
      </p:sp>
      <p:sp>
        <p:nvSpPr>
          <p:cNvPr id="3" name="Content Placeholder 2"/>
          <p:cNvSpPr>
            <a:spLocks noGrp="1"/>
          </p:cNvSpPr>
          <p:nvPr>
            <p:ph idx="1"/>
          </p:nvPr>
        </p:nvSpPr>
        <p:spPr>
          <a:xfrm>
            <a:off x="457200" y="1219200"/>
            <a:ext cx="7696200" cy="4960939"/>
          </a:xfrm>
        </p:spPr>
        <p:txBody>
          <a:bodyPr>
            <a:normAutofit/>
          </a:bodyPr>
          <a:lstStyle/>
          <a:p>
            <a:r>
              <a:rPr lang="en-US" sz="3200" dirty="0"/>
              <a:t>Speak calmly and directly to voter</a:t>
            </a:r>
          </a:p>
          <a:p>
            <a:r>
              <a:rPr lang="en-US" sz="3200" dirty="0"/>
              <a:t>Avoid impulse to talk louder to people with hearing impairments </a:t>
            </a:r>
          </a:p>
          <a:p>
            <a:r>
              <a:rPr lang="en-US" sz="3200" dirty="0"/>
              <a:t>Pointing to appropriate objects or using visual aids can be very helpful </a:t>
            </a:r>
          </a:p>
          <a:p>
            <a:r>
              <a:rPr lang="en-US" sz="3200" dirty="0"/>
              <a:t>Sometimes written communications works best</a:t>
            </a:r>
          </a:p>
        </p:txBody>
      </p:sp>
    </p:spTree>
    <p:custDataLst>
      <p:tags r:id="rId1"/>
    </p:custDataLst>
    <p:extLst>
      <p:ext uri="{BB962C8B-B14F-4D97-AF65-F5344CB8AC3E}">
        <p14:creationId xmlns:p14="http://schemas.microsoft.com/office/powerpoint/2010/main" val="18122155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269480" cy="548640"/>
          </a:xfrm>
        </p:spPr>
        <p:txBody>
          <a:bodyPr/>
          <a:lstStyle/>
          <a:p>
            <a:r>
              <a:rPr lang="en-US" dirty="0"/>
              <a:t>Discussion Question</a:t>
            </a:r>
          </a:p>
        </p:txBody>
      </p:sp>
      <p:sp>
        <p:nvSpPr>
          <p:cNvPr id="3" name="Content Placeholder 2"/>
          <p:cNvSpPr>
            <a:spLocks noGrp="1"/>
          </p:cNvSpPr>
          <p:nvPr>
            <p:ph idx="1"/>
          </p:nvPr>
        </p:nvSpPr>
        <p:spPr>
          <a:xfrm>
            <a:off x="533400" y="2209800"/>
            <a:ext cx="7315200" cy="1295400"/>
          </a:xfrm>
        </p:spPr>
        <p:txBody>
          <a:bodyPr>
            <a:noAutofit/>
          </a:bodyPr>
          <a:lstStyle/>
          <a:p>
            <a:pPr marL="0" indent="0">
              <a:buNone/>
            </a:pPr>
            <a:r>
              <a:rPr lang="en-US" sz="4000" dirty="0"/>
              <a:t>In what ways can we make our polling places more accessible?</a:t>
            </a:r>
          </a:p>
        </p:txBody>
      </p:sp>
    </p:spTree>
    <p:custDataLst>
      <p:tags r:id="rId1"/>
    </p:custDataLst>
    <p:extLst>
      <p:ext uri="{BB962C8B-B14F-4D97-AF65-F5344CB8AC3E}">
        <p14:creationId xmlns:p14="http://schemas.microsoft.com/office/powerpoint/2010/main" val="13951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23444" y="0"/>
            <a:ext cx="7269480" cy="1066800"/>
          </a:xfrm>
        </p:spPr>
        <p:txBody>
          <a:bodyPr/>
          <a:lstStyle/>
          <a:p>
            <a:pPr eaLnBrk="1" hangingPunct="1"/>
            <a:r>
              <a:rPr lang="en-US" altLang="en-US" dirty="0">
                <a:ea typeface="Trebuchet MS" panose="020B0603020202020204" pitchFamily="34" charset="0"/>
                <a:cs typeface="Trebuchet MS" panose="020B0603020202020204" pitchFamily="34" charset="0"/>
              </a:rPr>
              <a:t>Code of Conduct </a:t>
            </a:r>
            <a:endParaRPr lang="en-US" altLang="en-US" i="1" dirty="0">
              <a:ea typeface="Trebuchet MS" panose="020B0603020202020204" pitchFamily="34" charset="0"/>
              <a:cs typeface="Trebuchet MS" panose="020B0603020202020204" pitchFamily="34" charset="0"/>
            </a:endParaRPr>
          </a:p>
        </p:txBody>
      </p:sp>
      <p:sp>
        <p:nvSpPr>
          <p:cNvPr id="3" name="Content Placeholder 2"/>
          <p:cNvSpPr>
            <a:spLocks noGrp="1"/>
          </p:cNvSpPr>
          <p:nvPr>
            <p:ph idx="1"/>
          </p:nvPr>
        </p:nvSpPr>
        <p:spPr>
          <a:xfrm>
            <a:off x="609600" y="1295400"/>
            <a:ext cx="7206996" cy="4884739"/>
          </a:xfrm>
        </p:spPr>
        <p:txBody>
          <a:bodyPr rtlCol="0">
            <a:normAutofit/>
          </a:bodyPr>
          <a:lstStyle/>
          <a:p>
            <a:pPr marL="0" indent="0" eaLnBrk="1" fontAlgn="auto" hangingPunct="1">
              <a:spcAft>
                <a:spcPts val="1200"/>
              </a:spcAft>
              <a:buSzPct val="100000"/>
              <a:buNone/>
              <a:defRPr/>
            </a:pPr>
            <a:r>
              <a:rPr lang="en-US" sz="3200" dirty="0"/>
              <a:t>All election judges take and sign this oath:</a:t>
            </a:r>
          </a:p>
          <a:p>
            <a:pPr marL="0" indent="0" algn="just" eaLnBrk="1" fontAlgn="auto" hangingPunct="1">
              <a:spcAft>
                <a:spcPts val="0"/>
              </a:spcAft>
              <a:buSzPct val="100000"/>
              <a:buFont typeface="Wingdings 2" panose="05020102010507070707" pitchFamily="18" charset="2"/>
              <a:buNone/>
              <a:defRPr/>
            </a:pPr>
            <a:r>
              <a:rPr lang="en-US" sz="2800" i="1" dirty="0"/>
              <a:t>“I solemnly swear (or affirm) that I will perform the duties of election judge according to law and the best of my ability and will diligently endeavor to prevent fraud, deceit and abuse in conducting this election. I will perform my duties in a fair and impartial manner and not attempt to create an advantage for my party or my candidate.”</a:t>
            </a:r>
          </a:p>
          <a:p>
            <a:pPr marL="0" indent="0" algn="ctr" eaLnBrk="1" fontAlgn="auto" hangingPunct="1">
              <a:spcAft>
                <a:spcPts val="0"/>
              </a:spcAft>
              <a:buSzPct val="100000"/>
              <a:buFont typeface="Wingdings 2" panose="05020102010507070707" pitchFamily="18" charset="2"/>
              <a:buNone/>
              <a:defRPr/>
            </a:pPr>
            <a:r>
              <a:rPr lang="en-US" sz="1800" i="1" dirty="0">
                <a:hlinkClick r:id="rId4"/>
              </a:rPr>
              <a:t>M.S. 204B.24</a:t>
            </a:r>
            <a:endParaRPr lang="en-US" sz="1800" i="1" dirty="0"/>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r>
              <a:rPr lang="en-US" sz="4000" dirty="0">
                <a:cs typeface="Arial" panose="020B0604020202020204" pitchFamily="34" charset="0"/>
              </a:rPr>
              <a:t>Closing the Polls</a:t>
            </a:r>
          </a:p>
        </p:txBody>
      </p:sp>
    </p:spTree>
    <p:custDataLst>
      <p:tags r:id="rId1"/>
    </p:custDataLst>
    <p:extLst>
      <p:ext uri="{BB962C8B-B14F-4D97-AF65-F5344CB8AC3E}">
        <p14:creationId xmlns:p14="http://schemas.microsoft.com/office/powerpoint/2010/main" val="335788417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81000" y="152400"/>
            <a:ext cx="7269480" cy="548640"/>
          </a:xfrm>
        </p:spPr>
        <p:txBody>
          <a:bodyPr/>
          <a:lstStyle/>
          <a:p>
            <a:pPr eaLnBrk="1" hangingPunct="1"/>
            <a:r>
              <a:rPr lang="en-US" altLang="en-US" dirty="0">
                <a:ea typeface="Trebuchet MS" panose="020B0603020202020204" pitchFamily="34" charset="0"/>
                <a:cs typeface="Trebuchet MS" panose="020B0603020202020204" pitchFamily="34" charset="0"/>
              </a:rPr>
              <a:t>Polls Close at 8 p.m.</a:t>
            </a:r>
          </a:p>
        </p:txBody>
      </p:sp>
      <p:sp>
        <p:nvSpPr>
          <p:cNvPr id="108547" name="Rectangle 3"/>
          <p:cNvSpPr>
            <a:spLocks noGrp="1" noChangeArrowheads="1"/>
          </p:cNvSpPr>
          <p:nvPr>
            <p:ph idx="1"/>
          </p:nvPr>
        </p:nvSpPr>
        <p:spPr>
          <a:xfrm>
            <a:off x="762000" y="1143000"/>
            <a:ext cx="7359396" cy="5037138"/>
          </a:xfrm>
        </p:spPr>
        <p:txBody>
          <a:bodyPr>
            <a:normAutofit/>
          </a:bodyPr>
          <a:lstStyle/>
          <a:p>
            <a:pPr marL="274320" indent="-274320" eaLnBrk="1" fontAlgn="auto" hangingPunct="1">
              <a:spcAft>
                <a:spcPts val="0"/>
              </a:spcAft>
              <a:buFont typeface="Wingdings 2"/>
              <a:buChar char=""/>
              <a:defRPr/>
            </a:pPr>
            <a:r>
              <a:rPr lang="en-US" altLang="en-US" sz="3200" dirty="0"/>
              <a:t>Anyone in line at 8 p.m. can vote!</a:t>
            </a:r>
          </a:p>
          <a:p>
            <a:pPr marL="274320" indent="-274320" eaLnBrk="1" fontAlgn="auto" hangingPunct="1">
              <a:spcAft>
                <a:spcPts val="0"/>
              </a:spcAft>
              <a:buFont typeface="Wingdings 2"/>
              <a:buChar char=""/>
              <a:defRPr/>
            </a:pPr>
            <a:endParaRPr lang="en-US" altLang="en-US" sz="3200" dirty="0"/>
          </a:p>
          <a:p>
            <a:pPr marL="274320" indent="-274320" eaLnBrk="1" fontAlgn="auto" hangingPunct="1">
              <a:spcAft>
                <a:spcPts val="0"/>
              </a:spcAft>
              <a:buFont typeface="Wingdings 2"/>
              <a:buChar char=""/>
              <a:defRPr/>
            </a:pPr>
            <a:r>
              <a:rPr lang="en-US" altLang="en-US" sz="3200" dirty="0"/>
              <a:t>Once the last voter has left, then begin the take down of signs and equipment</a:t>
            </a:r>
          </a:p>
          <a:p>
            <a:pPr marL="274320" indent="-274320" eaLnBrk="1" fontAlgn="auto" hangingPunct="1">
              <a:spcAft>
                <a:spcPts val="0"/>
              </a:spcAft>
              <a:buFont typeface="Wingdings 2"/>
              <a:buChar char=""/>
              <a:defRPr/>
            </a:pPr>
            <a:endParaRPr lang="en-US" altLang="en-US" sz="3200" dirty="0"/>
          </a:p>
          <a:p>
            <a:pPr marL="274320" indent="-274320" eaLnBrk="1" fontAlgn="auto" hangingPunct="1">
              <a:spcAft>
                <a:spcPts val="0"/>
              </a:spcAft>
              <a:buFont typeface="Wingdings 2"/>
              <a:buChar char=""/>
              <a:defRPr/>
            </a:pPr>
            <a:r>
              <a:rPr lang="en-US" altLang="en-US" sz="3200" dirty="0"/>
              <a:t>Your head judge will lead closing duties, work with them to make sure required documents are properly completed</a:t>
            </a:r>
          </a:p>
          <a:p>
            <a:pPr lvl="1" eaLnBrk="1" fontAlgn="auto" hangingPunct="1">
              <a:spcAft>
                <a:spcPts val="0"/>
              </a:spcAft>
              <a:defRPr/>
            </a:pPr>
            <a:endParaRPr lang="en-US" altLang="en-US" sz="3200" dirty="0"/>
          </a:p>
        </p:txBody>
      </p:sp>
    </p:spTree>
    <p:custDataLst>
      <p:tags r:id="rId1"/>
    </p:custDataLst>
    <p:extLst>
      <p:ext uri="{BB962C8B-B14F-4D97-AF65-F5344CB8AC3E}">
        <p14:creationId xmlns:p14="http://schemas.microsoft.com/office/powerpoint/2010/main" val="277520981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81000" y="152400"/>
            <a:ext cx="7269480" cy="548640"/>
          </a:xfrm>
        </p:spPr>
        <p:txBody>
          <a:bodyPr>
            <a:normAutofit fontScale="90000"/>
          </a:bodyPr>
          <a:lstStyle/>
          <a:p>
            <a:pPr eaLnBrk="1" hangingPunct="1"/>
            <a:r>
              <a:rPr lang="en-US" altLang="en-US" dirty="0">
                <a:ea typeface="Trebuchet MS" panose="020B0603020202020204" pitchFamily="34" charset="0"/>
                <a:cs typeface="Trebuchet MS" panose="020B0603020202020204" pitchFamily="34" charset="0"/>
              </a:rPr>
              <a:t>Generalized closing procedures will include:</a:t>
            </a:r>
          </a:p>
        </p:txBody>
      </p:sp>
      <p:sp>
        <p:nvSpPr>
          <p:cNvPr id="108547" name="Rectangle 3"/>
          <p:cNvSpPr>
            <a:spLocks noGrp="1" noChangeArrowheads="1"/>
          </p:cNvSpPr>
          <p:nvPr>
            <p:ph idx="1"/>
          </p:nvPr>
        </p:nvSpPr>
        <p:spPr>
          <a:xfrm>
            <a:off x="228600" y="1219200"/>
            <a:ext cx="8077200" cy="5638800"/>
          </a:xfrm>
        </p:spPr>
        <p:txBody>
          <a:bodyPr>
            <a:normAutofit/>
          </a:bodyPr>
          <a:lstStyle/>
          <a:p>
            <a:pPr marL="171450" indent="-171450" eaLnBrk="1" fontAlgn="auto" hangingPunct="1">
              <a:spcAft>
                <a:spcPts val="0"/>
              </a:spcAft>
              <a:buFont typeface="Arial" panose="020B0604020202020204" pitchFamily="34" charset="0"/>
              <a:buChar char="•"/>
              <a:defRPr/>
            </a:pPr>
            <a:r>
              <a:rPr lang="en-US" altLang="en-US" sz="3200" dirty="0"/>
              <a:t>Members of the public and/or media folks might be present during closing procedures</a:t>
            </a:r>
          </a:p>
          <a:p>
            <a:pPr marL="171450" indent="-171450" eaLnBrk="1" fontAlgn="auto" hangingPunct="1">
              <a:spcAft>
                <a:spcPts val="0"/>
              </a:spcAft>
              <a:buFont typeface="Arial" panose="020B0604020202020204" pitchFamily="34" charset="0"/>
              <a:buChar char="•"/>
              <a:defRPr/>
            </a:pPr>
            <a:r>
              <a:rPr lang="en-US" altLang="en-US" sz="3200" dirty="0"/>
              <a:t>Counting signatures on the roster or counting voter receipts</a:t>
            </a:r>
          </a:p>
          <a:p>
            <a:pPr marL="171450" indent="-171450" eaLnBrk="1" fontAlgn="auto" hangingPunct="1">
              <a:spcAft>
                <a:spcPts val="0"/>
              </a:spcAft>
              <a:buFont typeface="Arial" panose="020B0604020202020204" pitchFamily="34" charset="0"/>
              <a:buChar char="•"/>
              <a:defRPr/>
            </a:pPr>
            <a:r>
              <a:rPr lang="en-US" altLang="en-US" sz="3200" dirty="0"/>
              <a:t>Running results tape from the equipment</a:t>
            </a:r>
          </a:p>
          <a:p>
            <a:pPr marL="171450" indent="-171450" eaLnBrk="1" fontAlgn="auto" hangingPunct="1">
              <a:spcAft>
                <a:spcPts val="0"/>
              </a:spcAft>
              <a:buFont typeface="Arial" panose="020B0604020202020204" pitchFamily="34" charset="0"/>
              <a:buChar char="•"/>
              <a:defRPr/>
            </a:pPr>
            <a:r>
              <a:rPr lang="en-US" altLang="en-US" sz="3200" dirty="0"/>
              <a:t>Counting write-in votes (following instructions of local election officials)</a:t>
            </a:r>
          </a:p>
          <a:p>
            <a:pPr marL="171450" indent="-171450" eaLnBrk="1" fontAlgn="auto" hangingPunct="1">
              <a:spcAft>
                <a:spcPts val="0"/>
              </a:spcAft>
              <a:buFont typeface="Arial" panose="020B0604020202020204" pitchFamily="34" charset="0"/>
              <a:buChar char="•"/>
              <a:defRPr/>
            </a:pPr>
            <a:r>
              <a:rPr lang="en-US" altLang="en-US" sz="3200" dirty="0"/>
              <a:t>Counting unused ballots</a:t>
            </a:r>
          </a:p>
          <a:p>
            <a:pPr marL="171450" indent="-171450" eaLnBrk="1" fontAlgn="auto" hangingPunct="1">
              <a:spcAft>
                <a:spcPts val="0"/>
              </a:spcAft>
              <a:buFont typeface="Arial" panose="020B0604020202020204" pitchFamily="34" charset="0"/>
              <a:buChar char="•"/>
              <a:defRPr/>
            </a:pPr>
            <a:r>
              <a:rPr lang="en-US" altLang="en-US" sz="3200" dirty="0"/>
              <a:t>Removing voted ballots from voting equipment</a:t>
            </a:r>
          </a:p>
          <a:p>
            <a:pPr lvl="1" eaLnBrk="1" fontAlgn="auto" hangingPunct="1">
              <a:spcAft>
                <a:spcPts val="0"/>
              </a:spcAft>
              <a:defRPr/>
            </a:pPr>
            <a:endParaRPr lang="en-US" altLang="en-US" sz="3200" dirty="0"/>
          </a:p>
        </p:txBody>
      </p:sp>
    </p:spTree>
    <p:custDataLst>
      <p:tags r:id="rId1"/>
    </p:custDataLst>
    <p:extLst>
      <p:ext uri="{BB962C8B-B14F-4D97-AF65-F5344CB8AC3E}">
        <p14:creationId xmlns:p14="http://schemas.microsoft.com/office/powerpoint/2010/main" val="352531664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81000" y="152400"/>
            <a:ext cx="7269480" cy="548640"/>
          </a:xfrm>
        </p:spPr>
        <p:txBody>
          <a:bodyPr>
            <a:normAutofit fontScale="90000"/>
          </a:bodyPr>
          <a:lstStyle/>
          <a:p>
            <a:pPr eaLnBrk="1" hangingPunct="1"/>
            <a:r>
              <a:rPr lang="en-US" altLang="en-US" dirty="0">
                <a:ea typeface="Trebuchet MS" panose="020B0603020202020204" pitchFamily="34" charset="0"/>
                <a:cs typeface="Trebuchet MS" panose="020B0603020202020204" pitchFamily="34" charset="0"/>
              </a:rPr>
              <a:t>Generalized closing procedures will include:</a:t>
            </a:r>
          </a:p>
        </p:txBody>
      </p:sp>
      <p:sp>
        <p:nvSpPr>
          <p:cNvPr id="108547" name="Rectangle 3"/>
          <p:cNvSpPr>
            <a:spLocks noGrp="1" noChangeArrowheads="1"/>
          </p:cNvSpPr>
          <p:nvPr>
            <p:ph idx="1"/>
          </p:nvPr>
        </p:nvSpPr>
        <p:spPr>
          <a:xfrm>
            <a:off x="228600" y="838200"/>
            <a:ext cx="8077200" cy="6019800"/>
          </a:xfrm>
        </p:spPr>
        <p:txBody>
          <a:bodyPr>
            <a:normAutofit fontScale="92500" lnSpcReduction="10000"/>
          </a:bodyPr>
          <a:lstStyle/>
          <a:p>
            <a:pPr marL="171450" indent="-171450" eaLnBrk="1" fontAlgn="auto" hangingPunct="1">
              <a:spcAft>
                <a:spcPts val="0"/>
              </a:spcAft>
              <a:buFont typeface="Arial" panose="020B0604020202020204" pitchFamily="34" charset="0"/>
              <a:buChar char="•"/>
              <a:defRPr/>
            </a:pPr>
            <a:r>
              <a:rPr lang="en-US" altLang="en-US" sz="3200" dirty="0"/>
              <a:t>Counting the number of voted ballots and placing them into locked storage cases/envelopes</a:t>
            </a:r>
          </a:p>
          <a:p>
            <a:pPr marL="171450" indent="-171450" eaLnBrk="1" fontAlgn="auto" hangingPunct="1">
              <a:spcAft>
                <a:spcPts val="0"/>
              </a:spcAft>
              <a:buFont typeface="Arial" panose="020B0604020202020204" pitchFamily="34" charset="0"/>
              <a:buChar char="•"/>
              <a:defRPr/>
            </a:pPr>
            <a:r>
              <a:rPr lang="en-US" altLang="en-US" sz="3200" dirty="0"/>
              <a:t>Making sure that the number of those who voted at the polls…</a:t>
            </a:r>
          </a:p>
          <a:p>
            <a:pPr marL="582930" lvl="2" indent="-171450">
              <a:spcAft>
                <a:spcPts val="0"/>
              </a:spcAft>
              <a:buFont typeface="Arial" panose="020B0604020202020204" pitchFamily="34" charset="0"/>
              <a:buChar char="•"/>
              <a:defRPr/>
            </a:pPr>
            <a:r>
              <a:rPr lang="en-US" altLang="en-US" sz="2800" dirty="0"/>
              <a:t>matches the number of ballots noted on the results tape</a:t>
            </a:r>
          </a:p>
          <a:p>
            <a:pPr marL="582930" lvl="2" indent="-171450">
              <a:spcAft>
                <a:spcPts val="0"/>
              </a:spcAft>
              <a:buFont typeface="Arial" panose="020B0604020202020204" pitchFamily="34" charset="0"/>
              <a:buChar char="•"/>
              <a:defRPr/>
            </a:pPr>
            <a:r>
              <a:rPr lang="en-US" altLang="en-US" sz="2800" dirty="0"/>
              <a:t>matches the number of voted, paper ballots in the voting equipment.</a:t>
            </a:r>
          </a:p>
          <a:p>
            <a:pPr marL="171450" indent="-171450" eaLnBrk="1" fontAlgn="auto" hangingPunct="1">
              <a:spcAft>
                <a:spcPts val="0"/>
              </a:spcAft>
              <a:buFont typeface="Arial" panose="020B0604020202020204" pitchFamily="34" charset="0"/>
              <a:buChar char="•"/>
              <a:defRPr/>
            </a:pPr>
            <a:r>
              <a:rPr lang="en-US" altLang="en-US" sz="3200" dirty="0"/>
              <a:t>Completing summary statements and other forms.</a:t>
            </a:r>
          </a:p>
          <a:p>
            <a:pPr marL="171450" indent="-171450" eaLnBrk="1" fontAlgn="auto" hangingPunct="1">
              <a:spcAft>
                <a:spcPts val="0"/>
              </a:spcAft>
              <a:buFont typeface="Arial" panose="020B0604020202020204" pitchFamily="34" charset="0"/>
              <a:buChar char="•"/>
              <a:defRPr/>
            </a:pPr>
            <a:r>
              <a:rPr lang="en-US" altLang="en-US" sz="3200" dirty="0"/>
              <a:t>Closing and securing equipment.</a:t>
            </a:r>
          </a:p>
          <a:p>
            <a:pPr marL="171450" indent="-171450" eaLnBrk="1" fontAlgn="auto" hangingPunct="1">
              <a:spcAft>
                <a:spcPts val="0"/>
              </a:spcAft>
              <a:buFont typeface="Arial" panose="020B0604020202020204" pitchFamily="34" charset="0"/>
              <a:buChar char="•"/>
              <a:defRPr/>
            </a:pPr>
            <a:r>
              <a:rPr lang="en-US" altLang="en-US" sz="3200" dirty="0"/>
              <a:t>Transporting ballots and documents to local election officials</a:t>
            </a:r>
          </a:p>
        </p:txBody>
      </p:sp>
    </p:spTree>
    <p:custDataLst>
      <p:tags r:id="rId1"/>
    </p:custDataLst>
    <p:extLst>
      <p:ext uri="{BB962C8B-B14F-4D97-AF65-F5344CB8AC3E}">
        <p14:creationId xmlns:p14="http://schemas.microsoft.com/office/powerpoint/2010/main" val="146145528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4" y="0"/>
            <a:ext cx="7269480" cy="1143000"/>
          </a:xfrm>
        </p:spPr>
        <p:txBody>
          <a:bodyPr>
            <a:normAutofit/>
          </a:bodyPr>
          <a:lstStyle/>
          <a:p>
            <a:r>
              <a:rPr lang="en-US" sz="3200" dirty="0"/>
              <a:t>THANK YOU! </a:t>
            </a:r>
          </a:p>
        </p:txBody>
      </p:sp>
      <p:pic>
        <p:nvPicPr>
          <p:cNvPr id="6" name="Picture 2" descr="I Voted sticker, red circle, on a person's finger. A faded background of a parking 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66129"/>
            <a:ext cx="3124200" cy="4686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65677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76400"/>
            <a:ext cx="7834884" cy="1524000"/>
          </a:xfrm>
        </p:spPr>
        <p:txBody>
          <a:bodyPr rtlCol="0">
            <a:normAutofit/>
          </a:bodyPr>
          <a:lstStyle/>
          <a:p>
            <a:pPr eaLnBrk="1" fontAlgn="auto" hangingPunct="1">
              <a:spcAft>
                <a:spcPts val="0"/>
              </a:spcAft>
              <a:defRPr/>
            </a:pPr>
            <a:r>
              <a:rPr lang="en-US" sz="4000" dirty="0">
                <a:cs typeface="Arial" panose="020B0604020202020204" pitchFamily="34" charset="0"/>
              </a:rPr>
              <a:t>Head Judge Details &amp; Procedures</a:t>
            </a:r>
          </a:p>
        </p:txBody>
      </p:sp>
    </p:spTree>
    <p:custDataLst>
      <p:tags r:id="rId1"/>
    </p:custDataLst>
    <p:extLst>
      <p:ext uri="{BB962C8B-B14F-4D97-AF65-F5344CB8AC3E}">
        <p14:creationId xmlns:p14="http://schemas.microsoft.com/office/powerpoint/2010/main" val="374377324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381000"/>
            <a:ext cx="8229600" cy="914400"/>
          </a:xfrm>
        </p:spPr>
        <p:txBody>
          <a:bodyPr>
            <a:normAutofit/>
          </a:bodyPr>
          <a:lstStyle/>
          <a:p>
            <a:pPr eaLnBrk="1" hangingPunct="1">
              <a:defRPr/>
            </a:pPr>
            <a:r>
              <a:rPr lang="en-US" altLang="en-US" dirty="0">
                <a:latin typeface="Arial" charset="0"/>
                <a:ea typeface="Trebuchet MS" pitchFamily="34" charset="0"/>
                <a:cs typeface="Trebuchet MS" pitchFamily="34" charset="0"/>
              </a:rPr>
              <a:t>Head Judge Duties</a:t>
            </a:r>
            <a:br>
              <a:rPr lang="en-US" altLang="en-US" dirty="0">
                <a:latin typeface="Arial" charset="0"/>
                <a:ea typeface="Trebuchet MS" pitchFamily="34" charset="0"/>
                <a:cs typeface="Trebuchet MS" pitchFamily="34" charset="0"/>
              </a:rPr>
            </a:br>
            <a:endParaRPr lang="en-US" altLang="en-US" sz="2000" i="1" dirty="0">
              <a:latin typeface="Arial" charset="0"/>
              <a:ea typeface="Trebuchet MS" pitchFamily="34" charset="0"/>
              <a:cs typeface="Trebuchet MS" pitchFamily="34" charset="0"/>
            </a:endParaRPr>
          </a:p>
        </p:txBody>
      </p:sp>
      <p:sp>
        <p:nvSpPr>
          <p:cNvPr id="249859" name="Rectangle 3"/>
          <p:cNvSpPr>
            <a:spLocks noGrp="1" noChangeArrowheads="1"/>
          </p:cNvSpPr>
          <p:nvPr>
            <p:ph idx="1"/>
          </p:nvPr>
        </p:nvSpPr>
        <p:spPr>
          <a:xfrm>
            <a:off x="457200" y="1752600"/>
            <a:ext cx="8229600" cy="4648200"/>
          </a:xfrm>
        </p:spPr>
        <p:txBody>
          <a:bodyPr/>
          <a:lstStyle/>
          <a:p>
            <a:pPr eaLnBrk="1" hangingPunct="1"/>
            <a:r>
              <a:rPr lang="en-US" altLang="en-US" sz="2800" dirty="0"/>
              <a:t>Lead official in the polling place</a:t>
            </a:r>
          </a:p>
          <a:p>
            <a:pPr eaLnBrk="1" hangingPunct="1"/>
            <a:r>
              <a:rPr lang="en-US" altLang="en-US" sz="2800" dirty="0"/>
              <a:t>Picks up the precinct supplies before the election </a:t>
            </a:r>
          </a:p>
          <a:p>
            <a:pPr eaLnBrk="1" hangingPunct="1"/>
            <a:r>
              <a:rPr lang="en-US" altLang="en-US" sz="2800" dirty="0"/>
              <a:t>Oversees polling place setup and takedown </a:t>
            </a:r>
          </a:p>
          <a:p>
            <a:pPr eaLnBrk="1" hangingPunct="1"/>
            <a:r>
              <a:rPr lang="en-US" altLang="en-US" sz="2800" dirty="0"/>
              <a:t>Administers the election judge oath </a:t>
            </a:r>
          </a:p>
          <a:p>
            <a:pPr eaLnBrk="1" hangingPunct="1"/>
            <a:r>
              <a:rPr lang="en-US" altLang="en-US" sz="2800" dirty="0"/>
              <a:t>Conducts the challenge process</a:t>
            </a:r>
          </a:p>
          <a:p>
            <a:pPr eaLnBrk="1" hangingPunct="1"/>
            <a:r>
              <a:rPr lang="en-US" altLang="en-US" sz="2800" dirty="0"/>
              <a:t>Completes election returns and other forms</a:t>
            </a:r>
          </a:p>
          <a:p>
            <a:pPr eaLnBrk="1" hangingPunct="1"/>
            <a:endParaRPr lang="en-US" altLang="en-US" sz="2800" dirty="0"/>
          </a:p>
          <a:p>
            <a:pPr eaLnBrk="1" hangingPunct="1"/>
            <a:endParaRPr lang="en-US" altLang="en-US" sz="2800" dirty="0"/>
          </a:p>
        </p:txBody>
      </p:sp>
    </p:spTree>
    <p:custDataLst>
      <p:tags r:id="rId1"/>
    </p:custData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301752" y="0"/>
            <a:ext cx="8534400" cy="758825"/>
          </a:xfrm>
        </p:spPr>
        <p:txBody>
          <a:bodyPr>
            <a:normAutofit/>
          </a:bodyPr>
          <a:lstStyle/>
          <a:p>
            <a:r>
              <a:rPr lang="en-US" dirty="0"/>
              <a:t>Authorized Persons While Polls are Open</a:t>
            </a:r>
            <a:endParaRPr lang="en-US" altLang="en-US" dirty="0"/>
          </a:p>
        </p:txBody>
      </p:sp>
      <p:sp>
        <p:nvSpPr>
          <p:cNvPr id="3" name="Content Placeholder 2"/>
          <p:cNvSpPr>
            <a:spLocks noGrp="1"/>
          </p:cNvSpPr>
          <p:nvPr>
            <p:ph idx="1"/>
          </p:nvPr>
        </p:nvSpPr>
        <p:spPr>
          <a:xfrm>
            <a:off x="0" y="758825"/>
            <a:ext cx="8382000" cy="6022975"/>
          </a:xfrm>
        </p:spPr>
        <p:txBody>
          <a:bodyPr>
            <a:noAutofit/>
          </a:bodyPr>
          <a:lstStyle/>
          <a:p>
            <a:r>
              <a:rPr lang="en-US" sz="2200" b="1" dirty="0"/>
              <a:t>Persons helping a voter</a:t>
            </a:r>
          </a:p>
          <a:p>
            <a:r>
              <a:rPr lang="en-US" sz="2200" b="1" dirty="0"/>
              <a:t>Children</a:t>
            </a:r>
            <a:r>
              <a:rPr lang="en-US" sz="2200" dirty="0"/>
              <a:t> accompanying voters</a:t>
            </a:r>
          </a:p>
          <a:p>
            <a:r>
              <a:rPr lang="en-US" sz="2200" b="1" dirty="0"/>
              <a:t>Vouchers</a:t>
            </a:r>
            <a:r>
              <a:rPr lang="en-US" sz="2200" dirty="0"/>
              <a:t> </a:t>
            </a:r>
          </a:p>
          <a:p>
            <a:r>
              <a:rPr lang="en-US" sz="2200" b="1" dirty="0"/>
              <a:t>Observers</a:t>
            </a:r>
            <a:r>
              <a:rPr lang="en-US" sz="2200" dirty="0"/>
              <a:t> with written authorization from the secretary of state, county auditor or clerk</a:t>
            </a:r>
          </a:p>
          <a:p>
            <a:r>
              <a:rPr lang="en-US" sz="2200" b="1" dirty="0"/>
              <a:t>Peace officers</a:t>
            </a:r>
            <a:r>
              <a:rPr lang="en-US" sz="2200" dirty="0"/>
              <a:t>, if judges request their presence to keep order</a:t>
            </a:r>
          </a:p>
          <a:p>
            <a:r>
              <a:rPr lang="en-US" sz="2200" b="1" dirty="0"/>
              <a:t>Challengers</a:t>
            </a:r>
            <a:r>
              <a:rPr lang="en-US" sz="2200" dirty="0"/>
              <a:t> appointed in writing by a political party or nonpartisan candidate</a:t>
            </a:r>
          </a:p>
          <a:p>
            <a:r>
              <a:rPr lang="en-US" sz="2200" b="1" dirty="0"/>
              <a:t>Teachers and elementary/high school students</a:t>
            </a:r>
            <a:r>
              <a:rPr lang="en-US" sz="2200" dirty="0"/>
              <a:t>, if participating in a mock election that has been authorized by the secretary of state</a:t>
            </a:r>
          </a:p>
          <a:p>
            <a:r>
              <a:rPr lang="en-US" sz="2200" b="1" dirty="0"/>
              <a:t>Persons making a written complaint </a:t>
            </a:r>
          </a:p>
          <a:p>
            <a:r>
              <a:rPr lang="en-US" sz="2200" b="1" dirty="0"/>
              <a:t>Media</a:t>
            </a:r>
          </a:p>
          <a:p>
            <a:r>
              <a:rPr lang="en-US" sz="2200" b="1" dirty="0"/>
              <a:t>People conducting exit polls </a:t>
            </a:r>
            <a:r>
              <a:rPr lang="en-US" sz="2200" dirty="0"/>
              <a:t>can be on the premises, but not in the room where voting occurs</a:t>
            </a: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594360" y="441960"/>
            <a:ext cx="7269480" cy="701040"/>
          </a:xfrm>
        </p:spPr>
        <p:txBody>
          <a:bodyPr>
            <a:noAutofit/>
          </a:bodyPr>
          <a:lstStyle/>
          <a:p>
            <a:r>
              <a:rPr lang="en-US" altLang="en-US" dirty="0"/>
              <a:t>Media </a:t>
            </a:r>
            <a:br>
              <a:rPr lang="en-US" altLang="en-US" dirty="0"/>
            </a:br>
            <a:endParaRPr lang="en-US" altLang="en-US" dirty="0"/>
          </a:p>
        </p:txBody>
      </p:sp>
      <p:sp>
        <p:nvSpPr>
          <p:cNvPr id="92163" name="Rectangle 3"/>
          <p:cNvSpPr>
            <a:spLocks noGrp="1" noChangeArrowheads="1"/>
          </p:cNvSpPr>
          <p:nvPr>
            <p:ph idx="1"/>
          </p:nvPr>
        </p:nvSpPr>
        <p:spPr>
          <a:xfrm>
            <a:off x="228600" y="1143000"/>
            <a:ext cx="8001000" cy="5105400"/>
          </a:xfrm>
        </p:spPr>
        <p:txBody>
          <a:bodyPr>
            <a:normAutofit/>
          </a:bodyPr>
          <a:lstStyle/>
          <a:p>
            <a:pPr marL="0" indent="0">
              <a:buNone/>
            </a:pPr>
            <a:r>
              <a:rPr lang="en-US" altLang="en-US" sz="2800" dirty="0"/>
              <a:t>Must present photo ID to the Head Judge and either:</a:t>
            </a:r>
          </a:p>
          <a:p>
            <a:pPr lvl="1"/>
            <a:r>
              <a:rPr lang="en-US" altLang="en-US" sz="2800" dirty="0"/>
              <a:t>Media credential</a:t>
            </a:r>
          </a:p>
          <a:p>
            <a:pPr lvl="1"/>
            <a:r>
              <a:rPr lang="en-US" altLang="en-US" sz="2800" dirty="0"/>
              <a:t>Written statement from a local election official </a:t>
            </a:r>
          </a:p>
          <a:p>
            <a:pPr marL="0" indent="0">
              <a:buNone/>
            </a:pPr>
            <a:endParaRPr lang="en-US" altLang="en-US" sz="2800" dirty="0"/>
          </a:p>
          <a:p>
            <a:pPr marL="0" indent="0">
              <a:buNone/>
            </a:pPr>
            <a:r>
              <a:rPr lang="en-US" altLang="en-US" sz="2800" dirty="0"/>
              <a:t>Cannot:</a:t>
            </a:r>
          </a:p>
          <a:p>
            <a:pPr lvl="1"/>
            <a:r>
              <a:rPr lang="en-US" altLang="en-US" sz="2800" dirty="0"/>
              <a:t>Approach within 6 ft. of someone voting</a:t>
            </a:r>
          </a:p>
          <a:p>
            <a:pPr lvl="1"/>
            <a:r>
              <a:rPr lang="en-US" altLang="en-US" sz="2800" dirty="0"/>
              <a:t>Converse with voter while in the poll place</a:t>
            </a:r>
          </a:p>
          <a:p>
            <a:pPr lvl="1"/>
            <a:r>
              <a:rPr lang="en-US" altLang="en-US" sz="2800" dirty="0"/>
              <a:t>Make a list of persons voting or not voting</a:t>
            </a:r>
          </a:p>
          <a:p>
            <a:pPr lvl="1"/>
            <a:r>
              <a:rPr lang="en-US" altLang="en-US" sz="2800" dirty="0"/>
              <a:t>Interfere with the voting process</a:t>
            </a:r>
          </a:p>
          <a:p>
            <a:pPr lvl="1"/>
            <a:endParaRPr lang="en-US" altLang="en-US" sz="2800" dirty="0"/>
          </a:p>
          <a:p>
            <a:pPr lvl="1"/>
            <a:endParaRPr lang="en-US" altLang="en-US" dirty="0"/>
          </a:p>
        </p:txBody>
      </p:sp>
    </p:spTree>
    <p:custDataLst>
      <p:tags r:id="rId1"/>
    </p:custData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0"/>
            <a:ext cx="7269480" cy="624840"/>
          </a:xfrm>
        </p:spPr>
        <p:txBody>
          <a:bodyPr/>
          <a:lstStyle/>
          <a:p>
            <a:pPr eaLnBrk="1" hangingPunct="1"/>
            <a:r>
              <a:rPr lang="en-US" altLang="en-US" dirty="0">
                <a:ea typeface="Trebuchet MS" panose="020B0603020202020204" pitchFamily="34" charset="0"/>
                <a:cs typeface="Trebuchet MS" panose="020B0603020202020204" pitchFamily="34" charset="0"/>
              </a:rPr>
              <a:t>In-Person Challenge Procedure</a:t>
            </a:r>
          </a:p>
        </p:txBody>
      </p:sp>
      <p:sp>
        <p:nvSpPr>
          <p:cNvPr id="262147" name="Rectangle 3"/>
          <p:cNvSpPr>
            <a:spLocks noGrp="1" noChangeArrowheads="1"/>
          </p:cNvSpPr>
          <p:nvPr>
            <p:ph idx="1"/>
          </p:nvPr>
        </p:nvSpPr>
        <p:spPr>
          <a:xfrm>
            <a:off x="228600" y="1066800"/>
            <a:ext cx="8504238" cy="5330825"/>
          </a:xfrm>
        </p:spPr>
        <p:txBody>
          <a:bodyPr/>
          <a:lstStyle/>
          <a:p>
            <a:pPr eaLnBrk="1" hangingPunct="1"/>
            <a:r>
              <a:rPr lang="en-US" altLang="en-US" sz="2800" dirty="0"/>
              <a:t>Challenged voter swears oath</a:t>
            </a:r>
          </a:p>
          <a:p>
            <a:pPr eaLnBrk="1" hangingPunct="1"/>
            <a:r>
              <a:rPr lang="en-US" altLang="en-US" sz="2800" dirty="0"/>
              <a:t>Election judge questions voter regarding challenge</a:t>
            </a:r>
          </a:p>
          <a:p>
            <a:pPr eaLnBrk="1" hangingPunct="1"/>
            <a:r>
              <a:rPr lang="en-US" altLang="en-US" sz="2800" dirty="0"/>
              <a:t>If voter answers indicate they are eligible, voter signs roster and votes</a:t>
            </a:r>
          </a:p>
          <a:p>
            <a:pPr eaLnBrk="1" hangingPunct="1"/>
            <a:r>
              <a:rPr lang="en-US" altLang="en-US" sz="2800" dirty="0"/>
              <a:t>If the voter refuses to answer questions or sign the roster, they cannot vote</a:t>
            </a:r>
          </a:p>
          <a:p>
            <a:pPr lvl="1" eaLnBrk="1" hangingPunct="1"/>
            <a:r>
              <a:rPr lang="en-US" altLang="en-US" sz="2400" dirty="0"/>
              <a:t>Cannot come back later in the day and vote</a:t>
            </a:r>
          </a:p>
          <a:p>
            <a:pPr lvl="1" eaLnBrk="1" hangingPunct="1"/>
            <a:r>
              <a:rPr lang="en-US" altLang="en-US" sz="2400" dirty="0"/>
              <a:t>Make note in Roster on voter’s roster line</a:t>
            </a:r>
          </a:p>
          <a:p>
            <a:pPr eaLnBrk="1" hangingPunct="1"/>
            <a:r>
              <a:rPr lang="en-US" altLang="en-US" sz="2800" dirty="0"/>
              <a:t>Election judge records outcome on Oath of Challenge form</a:t>
            </a:r>
          </a:p>
          <a:p>
            <a:pPr eaLnBrk="1" hangingPunct="1"/>
            <a:endParaRPr lang="en-US" altLang="en-US" sz="2800" dirty="0"/>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00891" y="0"/>
            <a:ext cx="7269480" cy="990600"/>
          </a:xfrm>
        </p:spPr>
        <p:txBody>
          <a:bodyPr/>
          <a:lstStyle/>
          <a:p>
            <a:r>
              <a:rPr lang="en-US" altLang="en-US" dirty="0"/>
              <a:t>Code of Conduct</a:t>
            </a:r>
          </a:p>
        </p:txBody>
      </p:sp>
      <p:sp>
        <p:nvSpPr>
          <p:cNvPr id="40963" name="Rectangle 3"/>
          <p:cNvSpPr>
            <a:spLocks noGrp="1" noChangeArrowheads="1"/>
          </p:cNvSpPr>
          <p:nvPr>
            <p:ph idx="1"/>
          </p:nvPr>
        </p:nvSpPr>
        <p:spPr>
          <a:xfrm>
            <a:off x="533400" y="1524000"/>
            <a:ext cx="7848600" cy="4351337"/>
          </a:xfrm>
        </p:spPr>
        <p:txBody>
          <a:bodyPr/>
          <a:lstStyle/>
          <a:p>
            <a:pPr marL="0" indent="0">
              <a:buNone/>
            </a:pPr>
            <a:r>
              <a:rPr lang="en-US" altLang="en-US" sz="2800" dirty="0"/>
              <a:t>What does this oath look like in practice?</a:t>
            </a:r>
          </a:p>
          <a:p>
            <a:endParaRPr lang="en-US" altLang="en-US" sz="2800" dirty="0"/>
          </a:p>
          <a:p>
            <a:r>
              <a:rPr lang="en-US" altLang="en-US" sz="2800" dirty="0"/>
              <a:t>Be impartial, courteous and professional</a:t>
            </a:r>
          </a:p>
          <a:p>
            <a:r>
              <a:rPr lang="en-US" altLang="en-US" sz="2800" dirty="0"/>
              <a:t>Maintain your polling place’s accessibility, neutrality, and efficiency</a:t>
            </a:r>
          </a:p>
          <a:p>
            <a:r>
              <a:rPr lang="en-US" altLang="en-US" sz="2800" dirty="0"/>
              <a:t>Enjoy assisting and serving diverse populations </a:t>
            </a:r>
          </a:p>
          <a:p>
            <a:endParaRPr lang="en-US" altLang="en-US" sz="2800" dirty="0"/>
          </a:p>
          <a:p>
            <a:pPr lvl="1"/>
            <a:endParaRPr lang="en-US" altLang="en-US" sz="2800" dirty="0"/>
          </a:p>
          <a:p>
            <a:pPr lvl="1"/>
            <a:endParaRPr lang="en-US" altLang="en-US" dirty="0"/>
          </a:p>
        </p:txBody>
      </p:sp>
    </p:spTree>
    <p:custDataLst>
      <p:tags r:id="rId1"/>
    </p:custDataLst>
    <p:extLst>
      <p:ext uri="{BB962C8B-B14F-4D97-AF65-F5344CB8AC3E}">
        <p14:creationId xmlns:p14="http://schemas.microsoft.com/office/powerpoint/2010/main" val="97869662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81000" y="0"/>
            <a:ext cx="7269480" cy="701040"/>
          </a:xfrm>
        </p:spPr>
        <p:txBody>
          <a:bodyPr/>
          <a:lstStyle/>
          <a:p>
            <a:pPr eaLnBrk="1" hangingPunct="1"/>
            <a:r>
              <a:rPr lang="en-US" altLang="en-US" dirty="0">
                <a:ea typeface="Trebuchet MS" panose="020B0603020202020204" pitchFamily="34" charset="0"/>
                <a:cs typeface="Trebuchet MS" panose="020B0603020202020204" pitchFamily="34" charset="0"/>
              </a:rPr>
              <a:t>Common Roster Notations</a:t>
            </a:r>
          </a:p>
        </p:txBody>
      </p:sp>
      <p:sp>
        <p:nvSpPr>
          <p:cNvPr id="52227" name="Rectangle 3"/>
          <p:cNvSpPr>
            <a:spLocks noGrp="1" noChangeArrowheads="1"/>
          </p:cNvSpPr>
          <p:nvPr>
            <p:ph idx="1"/>
          </p:nvPr>
        </p:nvSpPr>
        <p:spPr>
          <a:xfrm>
            <a:off x="609600" y="1143000"/>
            <a:ext cx="7772400" cy="5410199"/>
          </a:xfrm>
        </p:spPr>
        <p:txBody>
          <a:bodyPr>
            <a:normAutofit/>
          </a:bodyPr>
          <a:lstStyle/>
          <a:p>
            <a:pPr marL="274320" indent="-274320" eaLnBrk="1" fontAlgn="auto" hangingPunct="1">
              <a:spcAft>
                <a:spcPts val="0"/>
              </a:spcAft>
              <a:buFont typeface="Wingdings 2"/>
              <a:buChar char=""/>
              <a:defRPr/>
            </a:pPr>
            <a:r>
              <a:rPr lang="en-US" altLang="en-US" sz="2800" dirty="0"/>
              <a:t>A.B. or Absentee Ballot</a:t>
            </a:r>
          </a:p>
          <a:p>
            <a:pPr lvl="1" eaLnBrk="1" fontAlgn="auto" hangingPunct="1">
              <a:spcAft>
                <a:spcPts val="0"/>
              </a:spcAft>
              <a:defRPr/>
            </a:pPr>
            <a:r>
              <a:rPr lang="en-US" altLang="en-US" sz="2800" dirty="0"/>
              <a:t>Voter has already cast an absentee ballot and cannot vote again in person</a:t>
            </a:r>
          </a:p>
          <a:p>
            <a:pPr marL="274320" indent="-274320" eaLnBrk="1" fontAlgn="auto" hangingPunct="1">
              <a:spcAft>
                <a:spcPts val="0"/>
              </a:spcAft>
              <a:buFont typeface="Wingdings 2"/>
              <a:buChar char=""/>
              <a:defRPr/>
            </a:pPr>
            <a:r>
              <a:rPr lang="en-US" altLang="en-US" sz="2800" dirty="0"/>
              <a:t>See ID</a:t>
            </a:r>
          </a:p>
          <a:p>
            <a:pPr lvl="1" eaLnBrk="1" fontAlgn="auto" hangingPunct="1">
              <a:spcAft>
                <a:spcPts val="0"/>
              </a:spcAft>
              <a:defRPr/>
            </a:pPr>
            <a:r>
              <a:rPr lang="en-US" altLang="en-US" sz="2800" dirty="0"/>
              <a:t>Must show proof of residence document</a:t>
            </a:r>
          </a:p>
          <a:p>
            <a:pPr marL="274320" indent="-274320" eaLnBrk="1" fontAlgn="auto" hangingPunct="1">
              <a:spcAft>
                <a:spcPts val="0"/>
              </a:spcAft>
              <a:buFont typeface="Wingdings 2"/>
              <a:buChar char=""/>
              <a:defRPr/>
            </a:pPr>
            <a:r>
              <a:rPr lang="en-US" altLang="en-US" sz="2800" dirty="0"/>
              <a:t>Challenged – Postal Return</a:t>
            </a:r>
          </a:p>
          <a:p>
            <a:pPr marL="274320" indent="-274320" eaLnBrk="1" fontAlgn="auto" hangingPunct="1">
              <a:spcAft>
                <a:spcPts val="0"/>
              </a:spcAft>
              <a:buFont typeface="Wingdings 2"/>
              <a:buChar char=""/>
              <a:defRPr/>
            </a:pPr>
            <a:r>
              <a:rPr lang="en-US" altLang="en-US" sz="2800" dirty="0"/>
              <a:t>Challenged – Voted Out of Precinct</a:t>
            </a:r>
          </a:p>
          <a:p>
            <a:pPr marL="274320" indent="-274320" eaLnBrk="1" fontAlgn="auto" hangingPunct="1">
              <a:spcAft>
                <a:spcPts val="0"/>
              </a:spcAft>
              <a:buFont typeface="Wingdings 2"/>
              <a:buChar char=""/>
              <a:defRPr/>
            </a:pPr>
            <a:r>
              <a:rPr lang="en-US" altLang="en-US" sz="2800" dirty="0"/>
              <a:t>Challenged – Unverifiable </a:t>
            </a:r>
          </a:p>
          <a:p>
            <a:pPr marL="274320" indent="-274320" eaLnBrk="1" fontAlgn="auto" hangingPunct="1">
              <a:spcAft>
                <a:spcPts val="0"/>
              </a:spcAft>
              <a:buFont typeface="Wingdings 2"/>
              <a:buChar char=""/>
              <a:defRPr/>
            </a:pPr>
            <a:r>
              <a:rPr lang="en-US" altLang="en-US" sz="2800" dirty="0"/>
              <a:t>Challenged – Felony </a:t>
            </a:r>
          </a:p>
          <a:p>
            <a:pPr marL="274320" indent="-274320" eaLnBrk="1" fontAlgn="auto" hangingPunct="1">
              <a:spcAft>
                <a:spcPts val="0"/>
              </a:spcAft>
              <a:buFont typeface="Wingdings 2"/>
              <a:buChar char=""/>
              <a:defRPr/>
            </a:pPr>
            <a:r>
              <a:rPr lang="en-US" altLang="en-US" sz="2800" dirty="0"/>
              <a:t>Challenged – Guardianship</a:t>
            </a:r>
          </a:p>
          <a:p>
            <a:pPr lvl="1" eaLnBrk="1" fontAlgn="auto" hangingPunct="1">
              <a:spcAft>
                <a:spcPts val="0"/>
              </a:spcAft>
              <a:defRPr/>
            </a:pPr>
            <a:endParaRPr lang="en-US" altLang="en-US" dirty="0"/>
          </a:p>
        </p:txBody>
      </p:sp>
    </p:spTree>
    <p:custDataLst>
      <p:tags r:id="rId1"/>
    </p:custDataLst>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81000" y="152400"/>
            <a:ext cx="8534400" cy="685800"/>
          </a:xfrm>
        </p:spPr>
        <p:txBody>
          <a:bodyPr>
            <a:normAutofit/>
          </a:bodyPr>
          <a:lstStyle/>
          <a:p>
            <a:pPr eaLnBrk="1" hangingPunct="1">
              <a:defRPr/>
            </a:pPr>
            <a:r>
              <a:rPr lang="en-US" altLang="en-US" dirty="0">
                <a:ea typeface="Trebuchet MS" panose="020B0603020202020204" pitchFamily="34" charset="0"/>
                <a:cs typeface="Trebuchet MS" panose="020B0603020202020204" pitchFamily="34" charset="0"/>
              </a:rPr>
              <a:t>Roster Challenge Procedure  </a:t>
            </a:r>
            <a:r>
              <a:rPr lang="en-US" altLang="en-US" sz="2000" i="1" dirty="0">
                <a:ea typeface="Trebuchet MS" panose="020B0603020202020204" pitchFamily="34" charset="0"/>
                <a:cs typeface="Trebuchet MS" panose="020B0603020202020204" pitchFamily="34" charset="0"/>
                <a:hlinkClick r:id="rId4"/>
              </a:rPr>
              <a:t>M.S. 204C.12</a:t>
            </a:r>
            <a:endParaRPr lang="en-US" altLang="en-US" dirty="0">
              <a:ea typeface="Trebuchet MS" panose="020B0603020202020204" pitchFamily="34" charset="0"/>
              <a:cs typeface="Trebuchet MS" panose="020B0603020202020204" pitchFamily="34" charset="0"/>
            </a:endParaRPr>
          </a:p>
        </p:txBody>
      </p:sp>
      <p:sp>
        <p:nvSpPr>
          <p:cNvPr id="54275" name="Content Placeholder 2"/>
          <p:cNvSpPr>
            <a:spLocks noGrp="1"/>
          </p:cNvSpPr>
          <p:nvPr>
            <p:ph idx="1"/>
          </p:nvPr>
        </p:nvSpPr>
        <p:spPr>
          <a:xfrm>
            <a:off x="301625" y="1527174"/>
            <a:ext cx="8504238" cy="4873625"/>
          </a:xfrm>
        </p:spPr>
        <p:txBody>
          <a:bodyPr>
            <a:normAutofit/>
          </a:bodyPr>
          <a:lstStyle/>
          <a:p>
            <a:pPr>
              <a:spcAft>
                <a:spcPts val="0"/>
              </a:spcAft>
              <a:defRPr/>
            </a:pPr>
            <a:r>
              <a:rPr lang="en-US" altLang="en-US" sz="3200" dirty="0"/>
              <a:t>Have the voter swear or affirm the oath</a:t>
            </a:r>
          </a:p>
          <a:p>
            <a:pPr>
              <a:spcAft>
                <a:spcPts val="0"/>
              </a:spcAft>
              <a:defRPr/>
            </a:pPr>
            <a:endParaRPr lang="en-US" altLang="en-US" sz="3200" dirty="0"/>
          </a:p>
          <a:p>
            <a:pPr>
              <a:spcAft>
                <a:spcPts val="0"/>
              </a:spcAft>
              <a:defRPr/>
            </a:pPr>
            <a:r>
              <a:rPr lang="en-US" altLang="en-US" sz="3200" dirty="0"/>
              <a:t>Ask the appropriate question in your guide to determine if they are eligible:</a:t>
            </a:r>
          </a:p>
          <a:p>
            <a:pPr marL="205740" lvl="1" indent="0">
              <a:spcAft>
                <a:spcPts val="0"/>
              </a:spcAft>
              <a:buNone/>
              <a:defRPr/>
            </a:pPr>
            <a:r>
              <a:rPr lang="en-US" altLang="en-US" sz="3200" dirty="0"/>
              <a:t>	Example: felony: ‘Are you on probation or 	parole for a felony conviction?’</a:t>
            </a:r>
          </a:p>
          <a:p>
            <a:pPr lvl="1">
              <a:spcAft>
                <a:spcPts val="0"/>
              </a:spcAft>
              <a:defRPr/>
            </a:pPr>
            <a:endParaRPr lang="en-US" altLang="en-US" sz="3200" dirty="0"/>
          </a:p>
          <a:p>
            <a:pPr>
              <a:spcAft>
                <a:spcPts val="0"/>
              </a:spcAft>
              <a:defRPr/>
            </a:pPr>
            <a:r>
              <a:rPr lang="en-US" altLang="en-US" sz="3200" dirty="0"/>
              <a:t>Make a note in the Incident Log</a:t>
            </a:r>
          </a:p>
          <a:p>
            <a:pPr marL="274320" indent="-274320" eaLnBrk="1" fontAlgn="auto" hangingPunct="1">
              <a:spcAft>
                <a:spcPts val="0"/>
              </a:spcAft>
              <a:buFont typeface="Wingdings 2"/>
              <a:buChar char=""/>
              <a:defRPr/>
            </a:pPr>
            <a:endParaRPr lang="en-US" altLang="en-US" dirty="0"/>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04800" y="152400"/>
            <a:ext cx="7269480" cy="548640"/>
          </a:xfrm>
        </p:spPr>
        <p:txBody>
          <a:bodyPr/>
          <a:lstStyle/>
          <a:p>
            <a:r>
              <a:rPr lang="en-US" altLang="en-US" dirty="0"/>
              <a:t>If Ballot Counter Stops Working</a:t>
            </a:r>
          </a:p>
        </p:txBody>
      </p:sp>
      <p:sp>
        <p:nvSpPr>
          <p:cNvPr id="88067" name="Rectangle 3"/>
          <p:cNvSpPr>
            <a:spLocks noGrp="1" noChangeArrowheads="1"/>
          </p:cNvSpPr>
          <p:nvPr>
            <p:ph idx="1"/>
          </p:nvPr>
        </p:nvSpPr>
        <p:spPr>
          <a:xfrm>
            <a:off x="152400" y="1143000"/>
            <a:ext cx="8001000" cy="5113339"/>
          </a:xfrm>
        </p:spPr>
        <p:txBody>
          <a:bodyPr/>
          <a:lstStyle/>
          <a:p>
            <a:pPr marL="0" indent="0">
              <a:buNone/>
            </a:pPr>
            <a:r>
              <a:rPr lang="en-US" altLang="en-US" sz="3200" dirty="0"/>
              <a:t>With party balance:</a:t>
            </a:r>
          </a:p>
          <a:p>
            <a:r>
              <a:rPr lang="en-US" altLang="en-US" sz="3200" dirty="0"/>
              <a:t>Open auxiliary slot on ballot box and contact clerk Voting continues without interruption, </a:t>
            </a:r>
            <a:r>
              <a:rPr lang="en-US" altLang="en-US" sz="3200" i="1" dirty="0"/>
              <a:t>then</a:t>
            </a:r>
            <a:r>
              <a:rPr lang="en-US" altLang="en-US" sz="3200" dirty="0"/>
              <a:t> notify the elections office</a:t>
            </a:r>
          </a:p>
          <a:p>
            <a:r>
              <a:rPr lang="en-US" altLang="en-US" sz="3200" dirty="0"/>
              <a:t>When counter is working again, put ballots in auxiliary slot into ballot counter</a:t>
            </a:r>
          </a:p>
          <a:p>
            <a:pPr lvl="1"/>
            <a:endParaRPr lang="en-US" altLang="en-US" dirty="0"/>
          </a:p>
          <a:p>
            <a:pPr lvl="1"/>
            <a:endParaRPr lang="en-US" altLang="en-US" dirty="0"/>
          </a:p>
        </p:txBody>
      </p:sp>
    </p:spTree>
    <p:custDataLst>
      <p:tags r:id="rId1"/>
    </p:custData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B327AC-7139-4FEC-8CFD-46CE971468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3464" y="3581400"/>
            <a:ext cx="7772400" cy="2324100"/>
          </a:xfrm>
          <a:prstGeom prst="rect">
            <a:avLst/>
          </a:prstGeom>
        </p:spPr>
      </p:pic>
      <p:sp>
        <p:nvSpPr>
          <p:cNvPr id="272386" name="Rectangle 2"/>
          <p:cNvSpPr>
            <a:spLocks noGrp="1" noChangeArrowheads="1"/>
          </p:cNvSpPr>
          <p:nvPr>
            <p:ph type="title"/>
          </p:nvPr>
        </p:nvSpPr>
        <p:spPr/>
        <p:txBody>
          <a:bodyPr/>
          <a:lstStyle/>
          <a:p>
            <a:pPr eaLnBrk="1" hangingPunct="1"/>
            <a:r>
              <a:rPr lang="en-US" altLang="en-US" dirty="0">
                <a:ea typeface="Trebuchet MS" panose="020B0603020202020204" pitchFamily="34" charset="0"/>
                <a:cs typeface="Trebuchet MS" panose="020B0603020202020204" pitchFamily="34" charset="0"/>
              </a:rPr>
              <a:t>Closing the Polls Overview</a:t>
            </a:r>
          </a:p>
        </p:txBody>
      </p:sp>
      <p:sp>
        <p:nvSpPr>
          <p:cNvPr id="109571" name="Rectangle 3"/>
          <p:cNvSpPr>
            <a:spLocks noGrp="1" noChangeArrowheads="1"/>
          </p:cNvSpPr>
          <p:nvPr>
            <p:ph idx="1"/>
          </p:nvPr>
        </p:nvSpPr>
        <p:spPr/>
        <p:txBody>
          <a:bodyPr>
            <a:normAutofit/>
          </a:bodyPr>
          <a:lstStyle/>
          <a:p>
            <a:pPr marL="274320" indent="-274320" eaLnBrk="1" fontAlgn="auto" hangingPunct="1">
              <a:spcAft>
                <a:spcPts val="0"/>
              </a:spcAft>
              <a:buFont typeface="Wingdings 2"/>
              <a:buChar char=""/>
              <a:defRPr/>
            </a:pPr>
            <a:r>
              <a:rPr lang="en-US" altLang="en-US" dirty="0"/>
              <a:t>Process ballots</a:t>
            </a:r>
          </a:p>
          <a:p>
            <a:pPr marL="274320" indent="-274320" eaLnBrk="1" fontAlgn="auto" hangingPunct="1">
              <a:spcAft>
                <a:spcPts val="0"/>
              </a:spcAft>
              <a:buFont typeface="Wingdings 2"/>
              <a:buChar char=""/>
              <a:defRPr/>
            </a:pPr>
            <a:r>
              <a:rPr lang="en-US" altLang="en-US" dirty="0"/>
              <a:t>Complete summary statements</a:t>
            </a:r>
          </a:p>
          <a:p>
            <a:pPr marL="274320" lvl="1" indent="0" eaLnBrk="1" fontAlgn="auto" hangingPunct="1">
              <a:spcAft>
                <a:spcPts val="0"/>
              </a:spcAft>
              <a:buFont typeface="Arial" panose="020B0604020202020204" pitchFamily="34" charset="0"/>
              <a:buNone/>
              <a:defRPr/>
            </a:pPr>
            <a:endParaRPr lang="en-US" altLang="en-US" dirty="0"/>
          </a:p>
        </p:txBody>
      </p:sp>
      <p:sp>
        <p:nvSpPr>
          <p:cNvPr id="4" name="Oval 3">
            <a:extLst>
              <a:ext uri="{C183D7F6-B498-43B3-948B-1728B52AA6E4}">
                <adec:decorative xmlns:adec="http://schemas.microsoft.com/office/drawing/2017/decorative" val="1"/>
              </a:ext>
            </a:extLst>
          </p:cNvPr>
          <p:cNvSpPr/>
          <p:nvPr/>
        </p:nvSpPr>
        <p:spPr>
          <a:xfrm>
            <a:off x="247605" y="5059362"/>
            <a:ext cx="3886200" cy="983457"/>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extLst>
      <p:ext uri="{BB962C8B-B14F-4D97-AF65-F5344CB8AC3E}">
        <p14:creationId xmlns:p14="http://schemas.microsoft.com/office/powerpoint/2010/main" val="227416367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81000" y="152400"/>
            <a:ext cx="7269480" cy="472440"/>
          </a:xfrm>
        </p:spPr>
        <p:txBody>
          <a:bodyPr>
            <a:normAutofit fontScale="90000"/>
          </a:bodyPr>
          <a:lstStyle/>
          <a:p>
            <a:pPr eaLnBrk="1" hangingPunct="1"/>
            <a:r>
              <a:rPr lang="en-US" altLang="en-US" dirty="0">
                <a:ea typeface="Trebuchet MS" panose="020B0603020202020204" pitchFamily="34" charset="0"/>
                <a:cs typeface="Trebuchet MS" panose="020B0603020202020204" pitchFamily="34" charset="0"/>
              </a:rPr>
              <a:t>Closing the Polls Overview</a:t>
            </a:r>
          </a:p>
        </p:txBody>
      </p:sp>
      <p:sp>
        <p:nvSpPr>
          <p:cNvPr id="109571" name="Rectangle 3"/>
          <p:cNvSpPr>
            <a:spLocks noGrp="1" noChangeArrowheads="1"/>
          </p:cNvSpPr>
          <p:nvPr>
            <p:ph idx="1"/>
          </p:nvPr>
        </p:nvSpPr>
        <p:spPr>
          <a:xfrm>
            <a:off x="533400" y="990600"/>
            <a:ext cx="7772400" cy="5189539"/>
          </a:xfrm>
        </p:spPr>
        <p:txBody>
          <a:bodyPr>
            <a:normAutofit/>
          </a:bodyPr>
          <a:lstStyle/>
          <a:p>
            <a:pPr>
              <a:spcAft>
                <a:spcPts val="0"/>
              </a:spcAft>
              <a:defRPr/>
            </a:pPr>
            <a:r>
              <a:rPr lang="en-US" altLang="en-US" sz="2800" dirty="0"/>
              <a:t>Number of Signatures on Roster ≠ Number Ballots in Box? </a:t>
            </a:r>
          </a:p>
          <a:p>
            <a:pPr marL="869950" lvl="1" indent="-457200">
              <a:spcAft>
                <a:spcPts val="0"/>
              </a:spcAft>
              <a:defRPr/>
            </a:pPr>
            <a:r>
              <a:rPr lang="en-US" altLang="en-US" sz="2800" dirty="0"/>
              <a:t>Review for excess ballots (more votes than voters)  </a:t>
            </a:r>
          </a:p>
          <a:p>
            <a:pPr marL="869950" lvl="1" indent="-457200">
              <a:spcAft>
                <a:spcPts val="0"/>
              </a:spcAft>
              <a:defRPr/>
            </a:pPr>
            <a:r>
              <a:rPr lang="en-US" altLang="en-US" sz="2800" dirty="0"/>
              <a:t>If exists, contact clerk/auditor</a:t>
            </a:r>
          </a:p>
          <a:p>
            <a:pPr marL="869950" lvl="1" indent="-457200">
              <a:spcAft>
                <a:spcPts val="0"/>
              </a:spcAft>
              <a:defRPr/>
            </a:pPr>
            <a:r>
              <a:rPr lang="en-US" altLang="en-US" sz="2800" dirty="0"/>
              <a:t>If does not exist, proceed     </a:t>
            </a:r>
          </a:p>
          <a:p>
            <a:pPr>
              <a:spcAft>
                <a:spcPts val="0"/>
              </a:spcAft>
              <a:defRPr/>
            </a:pPr>
            <a:r>
              <a:rPr lang="en-US" altLang="en-US" sz="2800" dirty="0"/>
              <a:t>Pack supplies and unused ballots</a:t>
            </a:r>
          </a:p>
          <a:p>
            <a:pPr>
              <a:spcAft>
                <a:spcPts val="0"/>
              </a:spcAft>
              <a:defRPr/>
            </a:pPr>
            <a:r>
              <a:rPr lang="en-US" altLang="en-US" sz="2800" dirty="0"/>
              <a:t>Seal all used ballots, ensure ballot box is empty</a:t>
            </a:r>
          </a:p>
          <a:p>
            <a:pPr>
              <a:spcAft>
                <a:spcPts val="0"/>
              </a:spcAft>
              <a:defRPr/>
            </a:pPr>
            <a:r>
              <a:rPr lang="en-US" altLang="en-US" sz="2800" dirty="0"/>
              <a:t>Deliver election materials and results to local officials</a:t>
            </a:r>
          </a:p>
          <a:p>
            <a:pPr lvl="1" eaLnBrk="1" fontAlgn="auto" hangingPunct="1">
              <a:spcAft>
                <a:spcPts val="0"/>
              </a:spcAft>
              <a:defRPr/>
            </a:pPr>
            <a:endParaRPr lang="en-US" altLang="en-US" dirty="0"/>
          </a:p>
        </p:txBody>
      </p:sp>
    </p:spTree>
    <p:custDataLst>
      <p:tags r:id="rId1"/>
    </p:custData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4" y="0"/>
            <a:ext cx="7269480" cy="1143000"/>
          </a:xfrm>
        </p:spPr>
        <p:txBody>
          <a:bodyPr>
            <a:normAutofit/>
          </a:bodyPr>
          <a:lstStyle/>
          <a:p>
            <a:r>
              <a:rPr lang="en-US" sz="3200" dirty="0"/>
              <a:t>THANK YOU HEAD JUDGES! </a:t>
            </a:r>
          </a:p>
        </p:txBody>
      </p:sp>
      <p:pic>
        <p:nvPicPr>
          <p:cNvPr id="6" name="Picture 2" descr="I Voted sticker, red circle, on a person's finger. A faded background of a parking l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66129"/>
            <a:ext cx="3124200" cy="4686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9398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00891" y="0"/>
            <a:ext cx="7269480" cy="990600"/>
          </a:xfrm>
        </p:spPr>
        <p:txBody>
          <a:bodyPr/>
          <a:lstStyle/>
          <a:p>
            <a:r>
              <a:rPr lang="en-US" altLang="en-US" dirty="0"/>
              <a:t>Discussion Question</a:t>
            </a:r>
          </a:p>
        </p:txBody>
      </p:sp>
      <p:sp>
        <p:nvSpPr>
          <p:cNvPr id="40963" name="Rectangle 3"/>
          <p:cNvSpPr>
            <a:spLocks noGrp="1" noChangeArrowheads="1"/>
          </p:cNvSpPr>
          <p:nvPr>
            <p:ph idx="1"/>
          </p:nvPr>
        </p:nvSpPr>
        <p:spPr>
          <a:xfrm>
            <a:off x="221673" y="2362200"/>
            <a:ext cx="7848600" cy="2209799"/>
          </a:xfrm>
        </p:spPr>
        <p:txBody>
          <a:bodyPr>
            <a:normAutofit/>
          </a:bodyPr>
          <a:lstStyle/>
          <a:p>
            <a:pPr marL="0" indent="0" algn="ctr">
              <a:buNone/>
            </a:pPr>
            <a:r>
              <a:rPr lang="en-US" altLang="en-US" sz="4000" dirty="0"/>
              <a:t>Have you ever had a difficult voting experience? What made it difficult?</a:t>
            </a:r>
          </a:p>
          <a:p>
            <a:pPr lvl="1"/>
            <a:endParaRPr lang="en-US" altLang="en-US" sz="4400" dirty="0"/>
          </a:p>
          <a:p>
            <a:pPr lvl="1"/>
            <a:endParaRPr lang="en-US" altLang="en-US" sz="4400" dirty="0"/>
          </a:p>
        </p:txBody>
      </p:sp>
    </p:spTree>
    <p:custDataLst>
      <p:tags r:id="rId1"/>
    </p:custDataLst>
    <p:extLst>
      <p:ext uri="{BB962C8B-B14F-4D97-AF65-F5344CB8AC3E}">
        <p14:creationId xmlns:p14="http://schemas.microsoft.com/office/powerpoint/2010/main" val="383943431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View">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072B62"/>
      </a:accent3>
      <a:accent4>
        <a:srgbClr val="7F8FA9"/>
      </a:accent4>
      <a:accent5>
        <a:srgbClr val="072B62"/>
      </a:accent5>
      <a:accent6>
        <a:srgbClr val="9D90A0"/>
      </a:accent6>
      <a:hlink>
        <a:srgbClr val="072B62"/>
      </a:hlink>
      <a:folHlink>
        <a:srgbClr val="072B62"/>
      </a:folHlink>
    </a:clrScheme>
    <a:fontScheme name="Custom 1">
      <a:majorFont>
        <a:latin typeface="Calibri"/>
        <a:ea typeface=""/>
        <a:cs typeface=""/>
      </a:majorFont>
      <a:minorFont>
        <a:latin typeface="Calibr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SS Elections Template II" id="{1BCACF3F-E3DE-48A4-B216-57706392FFDE}" vid="{AA527ADD-6B56-42E1-B5E3-3EE323BE094A}"/>
    </a:ext>
  </a:extLst>
</a:theme>
</file>

<file path=ppt/theme/theme3.xml><?xml version="1.0" encoding="utf-8"?>
<a:theme xmlns:a="http://schemas.openxmlformats.org/drawingml/2006/main" name="2_View">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072B62"/>
      </a:accent3>
      <a:accent4>
        <a:srgbClr val="7F8FA9"/>
      </a:accent4>
      <a:accent5>
        <a:srgbClr val="072B62"/>
      </a:accent5>
      <a:accent6>
        <a:srgbClr val="9D90A0"/>
      </a:accent6>
      <a:hlink>
        <a:srgbClr val="072B62"/>
      </a:hlink>
      <a:folHlink>
        <a:srgbClr val="072B62"/>
      </a:folHlink>
    </a:clrScheme>
    <a:fontScheme name="Custom 1">
      <a:majorFont>
        <a:latin typeface="Calibri"/>
        <a:ea typeface=""/>
        <a:cs typeface=""/>
      </a:majorFont>
      <a:minorFont>
        <a:latin typeface="Calibr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SS Elections Template II" id="{1BCACF3F-E3DE-48A4-B216-57706392FFDE}" vid="{AA527ADD-6B56-42E1-B5E3-3EE323BE094A}"/>
    </a:ext>
  </a:extLst>
</a:theme>
</file>

<file path=ppt/theme/theme4.xml><?xml version="1.0" encoding="utf-8"?>
<a:theme xmlns:a="http://schemas.openxmlformats.org/drawingml/2006/main" name="3_View">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072B62"/>
      </a:accent3>
      <a:accent4>
        <a:srgbClr val="7F8FA9"/>
      </a:accent4>
      <a:accent5>
        <a:srgbClr val="072B62"/>
      </a:accent5>
      <a:accent6>
        <a:srgbClr val="9D90A0"/>
      </a:accent6>
      <a:hlink>
        <a:srgbClr val="072B62"/>
      </a:hlink>
      <a:folHlink>
        <a:srgbClr val="072B62"/>
      </a:folHlink>
    </a:clrScheme>
    <a:fontScheme name="Custom 1">
      <a:majorFont>
        <a:latin typeface="Calibri"/>
        <a:ea typeface=""/>
        <a:cs typeface=""/>
      </a:majorFont>
      <a:minorFont>
        <a:latin typeface="Calibr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SS Elections Template II" id="{1BCACF3F-E3DE-48A4-B216-57706392FFDE}" vid="{AA527ADD-6B56-42E1-B5E3-3EE323BE094A}"/>
    </a:ext>
  </a:extLst>
</a:theme>
</file>

<file path=ppt/theme/theme5.xml><?xml version="1.0" encoding="utf-8"?>
<a:theme xmlns:a="http://schemas.openxmlformats.org/drawingml/2006/main" name="4_View">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072B62"/>
      </a:accent3>
      <a:accent4>
        <a:srgbClr val="7F8FA9"/>
      </a:accent4>
      <a:accent5>
        <a:srgbClr val="072B62"/>
      </a:accent5>
      <a:accent6>
        <a:srgbClr val="9D90A0"/>
      </a:accent6>
      <a:hlink>
        <a:srgbClr val="072B62"/>
      </a:hlink>
      <a:folHlink>
        <a:srgbClr val="072B62"/>
      </a:folHlink>
    </a:clrScheme>
    <a:fontScheme name="Custom 1">
      <a:majorFont>
        <a:latin typeface="Calibri"/>
        <a:ea typeface=""/>
        <a:cs typeface=""/>
      </a:majorFont>
      <a:minorFont>
        <a:latin typeface="Calibr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SS Elections Template II" id="{1BCACF3F-E3DE-48A4-B216-57706392FFDE}" vid="{AA527ADD-6B56-42E1-B5E3-3EE323BE094A}"/>
    </a:ext>
  </a:extLst>
</a:theme>
</file>

<file path=ppt/theme/theme6.xml><?xml version="1.0" encoding="utf-8"?>
<a:theme xmlns:a="http://schemas.openxmlformats.org/drawingml/2006/main" name="5_View">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072B62"/>
      </a:accent3>
      <a:accent4>
        <a:srgbClr val="7F8FA9"/>
      </a:accent4>
      <a:accent5>
        <a:srgbClr val="072B62"/>
      </a:accent5>
      <a:accent6>
        <a:srgbClr val="9D90A0"/>
      </a:accent6>
      <a:hlink>
        <a:srgbClr val="072B62"/>
      </a:hlink>
      <a:folHlink>
        <a:srgbClr val="072B62"/>
      </a:folHlink>
    </a:clrScheme>
    <a:fontScheme name="Custom 1">
      <a:majorFont>
        <a:latin typeface="Calibri"/>
        <a:ea typeface=""/>
        <a:cs typeface=""/>
      </a:majorFont>
      <a:minorFont>
        <a:latin typeface="Calibr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SS Elections Template II" id="{1BCACF3F-E3DE-48A4-B216-57706392FFDE}" vid="{AA527ADD-6B56-42E1-B5E3-3EE323BE094A}"/>
    </a:ext>
  </a:extLst>
</a:theme>
</file>

<file path=ppt/theme/theme7.xml><?xml version="1.0" encoding="utf-8"?>
<a:theme xmlns:a="http://schemas.openxmlformats.org/drawingml/2006/main" name="6_View">
  <a:themeElements>
    <a:clrScheme name="Custom 2">
      <a:dk1>
        <a:sysClr val="windowText" lastClr="000000"/>
      </a:dk1>
      <a:lt1>
        <a:sysClr val="window" lastClr="FFFFFF"/>
      </a:lt1>
      <a:dk2>
        <a:srgbClr val="242852"/>
      </a:dk2>
      <a:lt2>
        <a:srgbClr val="ACCBF9"/>
      </a:lt2>
      <a:accent1>
        <a:srgbClr val="4A66AC"/>
      </a:accent1>
      <a:accent2>
        <a:srgbClr val="629DD1"/>
      </a:accent2>
      <a:accent3>
        <a:srgbClr val="072B62"/>
      </a:accent3>
      <a:accent4>
        <a:srgbClr val="7F8FA9"/>
      </a:accent4>
      <a:accent5>
        <a:srgbClr val="072B62"/>
      </a:accent5>
      <a:accent6>
        <a:srgbClr val="9D90A0"/>
      </a:accent6>
      <a:hlink>
        <a:srgbClr val="072B62"/>
      </a:hlink>
      <a:folHlink>
        <a:srgbClr val="072B62"/>
      </a:folHlink>
    </a:clrScheme>
    <a:fontScheme name="Custom 1">
      <a:majorFont>
        <a:latin typeface="Calibri"/>
        <a:ea typeface=""/>
        <a:cs typeface=""/>
      </a:majorFont>
      <a:minorFont>
        <a:latin typeface="Calibr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OSS Elections Template II" id="{1BCACF3F-E3DE-48A4-B216-57706392FFDE}" vid="{AA527ADD-6B56-42E1-B5E3-3EE323BE09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21539</TotalTime>
  <Words>9691</Words>
  <Application>Microsoft Office PowerPoint</Application>
  <PresentationFormat>On-screen Show (4:3)</PresentationFormat>
  <Paragraphs>834</Paragraphs>
  <Slides>85</Slides>
  <Notes>84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85</vt:i4>
      </vt:variant>
    </vt:vector>
  </HeadingPairs>
  <TitlesOfParts>
    <vt:vector size="98" baseType="lpstr">
      <vt:lpstr>Arial</vt:lpstr>
      <vt:lpstr>Calibri</vt:lpstr>
      <vt:lpstr>Century Schoolbook</vt:lpstr>
      <vt:lpstr>Tahoma</vt:lpstr>
      <vt:lpstr>Wingdings</vt:lpstr>
      <vt:lpstr>Wingdings 2</vt:lpstr>
      <vt:lpstr>Oriel</vt:lpstr>
      <vt:lpstr>1_View</vt:lpstr>
      <vt:lpstr>2_View</vt:lpstr>
      <vt:lpstr>3_View</vt:lpstr>
      <vt:lpstr>4_View</vt:lpstr>
      <vt:lpstr>5_View</vt:lpstr>
      <vt:lpstr>6_View</vt:lpstr>
      <vt:lpstr> 2022 County Election Administration Training</vt:lpstr>
      <vt:lpstr>Training Agenda</vt:lpstr>
      <vt:lpstr>Preparing for Election Day</vt:lpstr>
      <vt:lpstr>Time Off From Work </vt:lpstr>
      <vt:lpstr>Election Day Logistics</vt:lpstr>
      <vt:lpstr> Opening Duties</vt:lpstr>
      <vt:lpstr>Code of Conduct </vt:lpstr>
      <vt:lpstr>Code of Conduct</vt:lpstr>
      <vt:lpstr>Discussion Question</vt:lpstr>
      <vt:lpstr>Overview of Polling Place Judges</vt:lpstr>
      <vt:lpstr>Polling Place Layout</vt:lpstr>
      <vt:lpstr>General Guidelines</vt:lpstr>
      <vt:lpstr>Don’t forget… </vt:lpstr>
      <vt:lpstr>Additional Set Up Tasks</vt:lpstr>
      <vt:lpstr>Equipment Set Up</vt:lpstr>
      <vt:lpstr>Equipment Set Up</vt:lpstr>
      <vt:lpstr>Prepare Ballots</vt:lpstr>
      <vt:lpstr>Incident Log and Party Balance</vt:lpstr>
      <vt:lpstr> Election Day Stations &amp; Tasks</vt:lpstr>
      <vt:lpstr> Greeter Station</vt:lpstr>
      <vt:lpstr>Greeter Judge</vt:lpstr>
      <vt:lpstr> Roster Station</vt:lpstr>
      <vt:lpstr>Roster Station</vt:lpstr>
      <vt:lpstr>Can’t find a voter’s name?</vt:lpstr>
      <vt:lpstr>Roster Correction Form</vt:lpstr>
      <vt:lpstr>Roster Notations</vt:lpstr>
      <vt:lpstr> Registration Station</vt:lpstr>
      <vt:lpstr>Election Day Registration</vt:lpstr>
      <vt:lpstr>Eligibility</vt:lpstr>
      <vt:lpstr>Proof of Residence</vt:lpstr>
      <vt:lpstr> Option 1: ID With Current Name And Address</vt:lpstr>
      <vt:lpstr>Option 2: Photo ID and a Document with Current Name and Address</vt:lpstr>
      <vt:lpstr>Option 2: ID and a Document with Current Name and Address</vt:lpstr>
      <vt:lpstr>“Temporary” or “Status Check” Notification on IDs</vt:lpstr>
      <vt:lpstr>Option 3: Vouching </vt:lpstr>
      <vt:lpstr>Voucher Form</vt:lpstr>
      <vt:lpstr>Option 4: Residential Facility Vouching</vt:lpstr>
      <vt:lpstr>Option 5: Notice of Late Registration</vt:lpstr>
      <vt:lpstr>Option 6: Valid Registration in the Same Precinct</vt:lpstr>
      <vt:lpstr>Option 7: Student ID with College List</vt:lpstr>
      <vt:lpstr>Voter Registration Application </vt:lpstr>
      <vt:lpstr>Voucher Form</vt:lpstr>
      <vt:lpstr>‘Official Use Only’ Section</vt:lpstr>
      <vt:lpstr>Don’t Forget to…</vt:lpstr>
      <vt:lpstr> Demonstration Station</vt:lpstr>
      <vt:lpstr>Ballot Marking Instructions</vt:lpstr>
      <vt:lpstr>Instructions for Partisan Primary Elections</vt:lpstr>
      <vt:lpstr> Ballot Station</vt:lpstr>
      <vt:lpstr>Ballot Judge</vt:lpstr>
      <vt:lpstr>Spoiled and Found Ballots</vt:lpstr>
      <vt:lpstr> Ballot Counter Station</vt:lpstr>
      <vt:lpstr>Ballot Counter Judge</vt:lpstr>
      <vt:lpstr>Ballot Marking Errors</vt:lpstr>
      <vt:lpstr> Polling Place Conduct</vt:lpstr>
      <vt:lpstr>Who is Allowed in the Polling Place?</vt:lpstr>
      <vt:lpstr>Appointed Challengers</vt:lpstr>
      <vt:lpstr>Prohibition on Campaigning</vt:lpstr>
      <vt:lpstr>Prohibition on Campaigning</vt:lpstr>
      <vt:lpstr>Security Practices</vt:lpstr>
      <vt:lpstr>Security Practices</vt:lpstr>
      <vt:lpstr>Security Practices</vt:lpstr>
      <vt:lpstr>Security Practices</vt:lpstr>
      <vt:lpstr>Voter Assistants</vt:lpstr>
      <vt:lpstr>Assistance by Election Judges </vt:lpstr>
      <vt:lpstr>Curbside Voting </vt:lpstr>
      <vt:lpstr>Serving Voters Who Have a Disability</vt:lpstr>
      <vt:lpstr>Voters Who Are Blind or Have Low-Vision</vt:lpstr>
      <vt:lpstr>Voters Who are Deaf or Hard of Hearing</vt:lpstr>
      <vt:lpstr>Discussion Question</vt:lpstr>
      <vt:lpstr>Closing the Polls</vt:lpstr>
      <vt:lpstr>Polls Close at 8 p.m.</vt:lpstr>
      <vt:lpstr>Generalized closing procedures will include:</vt:lpstr>
      <vt:lpstr>Generalized closing procedures will include:</vt:lpstr>
      <vt:lpstr>THANK YOU! </vt:lpstr>
      <vt:lpstr>Head Judge Details &amp; Procedures</vt:lpstr>
      <vt:lpstr>Head Judge Duties </vt:lpstr>
      <vt:lpstr>Authorized Persons While Polls are Open</vt:lpstr>
      <vt:lpstr>Media  </vt:lpstr>
      <vt:lpstr>In-Person Challenge Procedure</vt:lpstr>
      <vt:lpstr>Common Roster Notations</vt:lpstr>
      <vt:lpstr>Roster Challenge Procedure  M.S. 204C.12</vt:lpstr>
      <vt:lpstr>If Ballot Counter Stops Working</vt:lpstr>
      <vt:lpstr>Closing the Polls Overview</vt:lpstr>
      <vt:lpstr>Closing the Polls Overview</vt:lpstr>
      <vt:lpstr>THANK YOU HEAD JUDGES! </vt:lpstr>
    </vt:vector>
  </TitlesOfParts>
  <Company>Secretary of State -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and Appointment of Election Judges</dc:title>
  <dc:creator>peevi01</dc:creator>
  <cp:lastModifiedBy>Doyle, Grace (OSS)</cp:lastModifiedBy>
  <cp:revision>790</cp:revision>
  <cp:lastPrinted>2018-03-29T15:43:27Z</cp:lastPrinted>
  <dcterms:created xsi:type="dcterms:W3CDTF">2006-02-07T19:18:34Z</dcterms:created>
  <dcterms:modified xsi:type="dcterms:W3CDTF">2022-05-07T15:24:03Z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C165A631-59EA-49E6-AEB9-D3A39124BE35</vt:lpwstr>
  </property>
  <property fmtid="{D5CDD505-2E9C-101B-9397-08002B2CF9AE}" pid="3" name="ArticulatePath">
    <vt:lpwstr>2020 EJ Training - stella edits (002)</vt:lpwstr>
  </property>
</Properties>
</file>