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37"/>
  </p:notesMasterIdLst>
  <p:handoutMasterIdLst>
    <p:handoutMasterId r:id="rId38"/>
  </p:handoutMasterIdLst>
  <p:sldIdLst>
    <p:sldId id="327" r:id="rId5"/>
    <p:sldId id="323" r:id="rId6"/>
    <p:sldId id="346" r:id="rId7"/>
    <p:sldId id="371" r:id="rId8"/>
    <p:sldId id="373" r:id="rId9"/>
    <p:sldId id="374" r:id="rId10"/>
    <p:sldId id="372" r:id="rId11"/>
    <p:sldId id="377" r:id="rId12"/>
    <p:sldId id="375" r:id="rId13"/>
    <p:sldId id="370" r:id="rId14"/>
    <p:sldId id="379" r:id="rId15"/>
    <p:sldId id="382" r:id="rId16"/>
    <p:sldId id="378" r:id="rId17"/>
    <p:sldId id="352" r:id="rId18"/>
    <p:sldId id="365" r:id="rId19"/>
    <p:sldId id="355" r:id="rId20"/>
    <p:sldId id="357" r:id="rId21"/>
    <p:sldId id="348" r:id="rId22"/>
    <p:sldId id="349" r:id="rId23"/>
    <p:sldId id="368" r:id="rId24"/>
    <p:sldId id="367" r:id="rId25"/>
    <p:sldId id="359" r:id="rId26"/>
    <p:sldId id="376" r:id="rId27"/>
    <p:sldId id="363" r:id="rId28"/>
    <p:sldId id="381" r:id="rId29"/>
    <p:sldId id="358" r:id="rId30"/>
    <p:sldId id="356" r:id="rId31"/>
    <p:sldId id="360" r:id="rId32"/>
    <p:sldId id="361" r:id="rId33"/>
    <p:sldId id="362" r:id="rId34"/>
    <p:sldId id="350" r:id="rId35"/>
    <p:sldId id="324" r:id="rId3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AC4E9"/>
    <a:srgbClr val="EFEFEF"/>
    <a:srgbClr val="1B4A5A"/>
    <a:srgbClr val="1D4B5B"/>
    <a:srgbClr val="EF415C"/>
    <a:srgbClr val="354560"/>
    <a:srgbClr val="202C8F"/>
    <a:srgbClr val="FDFBF6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21" d="100"/>
          <a:sy n="121" d="100"/>
        </p:scale>
        <p:origin x="108" y="12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8/16/2024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nvotes.sos.mn.gov/abrequest/index" TargetMode="External"/><Relationship Id="rId2" Type="http://schemas.openxmlformats.org/officeDocument/2006/relationships/hyperlink" Target="http://www.sos.state.mn.us/media/5589/college-student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llfinder.sos.mn.gov/" TargetMode="External"/><Relationship Id="rId4" Type="http://schemas.openxmlformats.org/officeDocument/2006/relationships/hyperlink" Target="https://www.sos.state.mn.us/elections-voting/other-ways-to-vote/vote-early-in-pers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state.mn.us/elections-voting/register-to-vote/register-on-election-day/" TargetMode="External"/><Relationship Id="rId2" Type="http://schemas.openxmlformats.org/officeDocument/2006/relationships/hyperlink" Target="https://pollfinder.sos.mn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s.state.mn.us/elections-voting/other-ways-to-vote/vote-early-in-person/" TargetMode="External"/><Relationship Id="rId5" Type="http://schemas.openxmlformats.org/officeDocument/2006/relationships/hyperlink" Target="https://www.sos.state.mn.us/elections-voting/register-to-vote/" TargetMode="External"/><Relationship Id="rId4" Type="http://schemas.openxmlformats.org/officeDocument/2006/relationships/hyperlink" Target="https://www.sos.state.mn.us/elections-voting/other-ways-to-vote/vote-early-by-mai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Wall@state.mn.u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CA7B-1D80-02B2-A366-00BE463B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2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0" y="344384"/>
            <a:ext cx="10169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REGISTRATION</a:t>
            </a:r>
          </a:p>
        </p:txBody>
      </p:sp>
      <p:pic>
        <p:nvPicPr>
          <p:cNvPr id="4" name="Picture 3" descr="A screenshot of a voting application&#10;&#10;Description automatically generated">
            <a:extLst>
              <a:ext uri="{FF2B5EF4-FFF2-40B4-BE49-F238E27FC236}">
                <a16:creationId xmlns:a16="http://schemas.microsoft.com/office/drawing/2014/main" id="{6994C459-5059-65ED-48A6-121B404E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3" y="1492996"/>
            <a:ext cx="11422069" cy="655411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DA7AB4-7388-A621-FC2B-EAB2C3B6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35" y="1796648"/>
            <a:ext cx="9510922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4EF6F68-5C72-719D-665A-E218FAB7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77" y="1341053"/>
            <a:ext cx="9577707" cy="6858000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C0FDBB-D7CA-B8DC-D629-06D91B7CA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923" y="1936004"/>
            <a:ext cx="10856991" cy="6858000"/>
          </a:xfrm>
          <a:prstGeom prst="rect">
            <a:avLst/>
          </a:prstGeom>
        </p:spPr>
      </p:pic>
      <p:pic>
        <p:nvPicPr>
          <p:cNvPr id="16" name="Picture 15" descr="A screenshot of a registration form&#10;&#10;Description automatically generated">
            <a:extLst>
              <a:ext uri="{FF2B5EF4-FFF2-40B4-BE49-F238E27FC236}">
                <a16:creationId xmlns:a16="http://schemas.microsoft.com/office/drawing/2014/main" id="{716CF4E5-DCC8-785D-31B1-9155AC6E9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403" y="3786690"/>
            <a:ext cx="11885075" cy="9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2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4714" y="135791"/>
            <a:ext cx="12077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Where do College Students Register?    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up to them!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1779C-C300-3187-CE17-97F104CA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41" y="1656789"/>
            <a:ext cx="3263584" cy="5019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D9B58-5540-CF11-B84C-90139294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19" y="1616364"/>
            <a:ext cx="3263584" cy="50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0" y="187527"/>
            <a:ext cx="120772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		</a:t>
            </a:r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 STUDENTS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HOME ISN’T WHERE THE HEART IS: The first thing to </a:t>
            </a:r>
            <a:r>
              <a:rPr lang="en-US" sz="2000" u="sng" kern="1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yourself is where you consider home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  <a:b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it a) where your family is (“your parents’ house”), OR b) your at-school address?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WHAT IF? (Based on how you answered #1):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#1a is outside of Minnesota, check that state’s election laws. 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tart at Vote.gov if you need to.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#1a is in Minnesota, request an absentee ballot be sent to your school address with </a:t>
            </a:r>
            <a:r>
              <a:rPr lang="en-US" sz="2000" u="sng" kern="100" dirty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application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a 1b person, register from that address and either </a:t>
            </a:r>
            <a:r>
              <a:rPr lang="en-US" sz="2000" u="sng" kern="100" dirty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 early by mail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u="sng" kern="100" dirty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 early in person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 </a:t>
            </a:r>
            <a:r>
              <a:rPr lang="en-US" sz="2000" u="sng" kern="100" dirty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your polling place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vote locally on Election Day.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8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13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046683" y="344384"/>
            <a:ext cx="838379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2024 ELECTIONS</a:t>
            </a:r>
            <a:br>
              <a:rPr lang="en-US" sz="1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CALENDAR</a:t>
            </a:r>
          </a:p>
        </p:txBody>
      </p:sp>
    </p:spTree>
    <p:extLst>
      <p:ext uri="{BB962C8B-B14F-4D97-AF65-F5344CB8AC3E}">
        <p14:creationId xmlns:p14="http://schemas.microsoft.com/office/powerpoint/2010/main" val="2258975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BC083D-5DDE-21C1-887F-4418C829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92" y="2205162"/>
            <a:ext cx="2205505" cy="1925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1AD45-78B9-3CE0-11C1-CA5266B1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0" y="2205162"/>
            <a:ext cx="2270567" cy="1925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FAA4F-2522-6327-98C9-9C39EE15A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595" y="1193075"/>
            <a:ext cx="4867079" cy="44586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5375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392329" y="500412"/>
            <a:ext cx="959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NOVEMBER BALLOT</a:t>
            </a:r>
          </a:p>
        </p:txBody>
      </p:sp>
    </p:spTree>
    <p:extLst>
      <p:ext uri="{BB962C8B-B14F-4D97-AF65-F5344CB8AC3E}">
        <p14:creationId xmlns:p14="http://schemas.microsoft.com/office/powerpoint/2010/main" val="122748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04462" y="-83317"/>
            <a:ext cx="959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NOVEMBER BALLOT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FF76B-1C1B-FD7F-EC63-3BED846F5EED}"/>
              </a:ext>
            </a:extLst>
          </p:cNvPr>
          <p:cNvSpPr txBox="1"/>
          <p:nvPr/>
        </p:nvSpPr>
        <p:spPr>
          <a:xfrm>
            <a:off x="392259" y="882988"/>
            <a:ext cx="1002876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All voters on their general election ballot: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U.S. President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U.S. Senator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U.S. Representative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State Representative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Judicial seats</a:t>
            </a:r>
          </a:p>
          <a:p>
            <a:pPr algn="l"/>
            <a:endParaRPr lang="en-US" sz="2800" b="0" i="0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sz="3200" b="1" dirty="0">
                <a:solidFill>
                  <a:srgbClr val="FFFFFF"/>
                </a:solidFill>
                <a:latin typeface="Lato" panose="020F0502020204030203" pitchFamily="34" charset="0"/>
              </a:rPr>
              <a:t>Voters may also have on their ballot: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City Officers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School Board Members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Township Officers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Local ballot questions</a:t>
            </a:r>
          </a:p>
        </p:txBody>
      </p:sp>
    </p:spTree>
    <p:extLst>
      <p:ext uri="{BB962C8B-B14F-4D97-AF65-F5344CB8AC3E}">
        <p14:creationId xmlns:p14="http://schemas.microsoft.com/office/powerpoint/2010/main" val="344569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91553" y="41380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WAYS TO VOTE: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83C20-2C41-F1C2-3391-07C55E8E2843}"/>
              </a:ext>
            </a:extLst>
          </p:cNvPr>
          <p:cNvSpPr txBox="1"/>
          <p:nvPr/>
        </p:nvSpPr>
        <p:spPr>
          <a:xfrm>
            <a:off x="135467" y="1241709"/>
            <a:ext cx="11760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dirty="0"/>
              <a:t>On Election Day</a:t>
            </a:r>
          </a:p>
          <a:p>
            <a:pPr marL="800100" lvl="1" indent="-342900">
              <a:buAutoNum type="alphaLcPeriod"/>
            </a:pPr>
            <a:r>
              <a:rPr lang="en-US" sz="1900" dirty="0"/>
              <a:t>At your polling place </a:t>
            </a: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https://pollfinder.sos.mn.gov/</a:t>
            </a:r>
            <a:r>
              <a:rPr lang="en-US" sz="1900" dirty="0">
                <a:solidFill>
                  <a:srgbClr val="FFFF00"/>
                </a:solidFill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1900" dirty="0"/>
              <a:t>Best to register at least 21 days ahead, BUT</a:t>
            </a:r>
          </a:p>
          <a:p>
            <a:pPr marL="800100" lvl="1" indent="-342900">
              <a:buAutoNum type="alphaLcPeriod"/>
            </a:pPr>
            <a:r>
              <a:rPr lang="en-US" sz="1900" dirty="0"/>
              <a:t>Minnesota has Election Day Registration </a:t>
            </a:r>
            <a:br>
              <a:rPr lang="en-US" sz="1900" dirty="0"/>
            </a:b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www.sos.state.mn.us/elections-voting/register-to-vote/register-on-election-day/</a:t>
            </a:r>
            <a:r>
              <a:rPr lang="en-US" sz="1900" dirty="0">
                <a:solidFill>
                  <a:srgbClr val="FFFF00"/>
                </a:solidFill>
              </a:rPr>
              <a:t>)</a:t>
            </a:r>
          </a:p>
          <a:p>
            <a:pPr lvl="1"/>
            <a:endParaRPr lang="en-US" sz="1900" dirty="0"/>
          </a:p>
          <a:p>
            <a:pPr marL="342900" lvl="1" indent="-342900">
              <a:buAutoNum type="arabicPeriod" startAt="2"/>
            </a:pPr>
            <a:r>
              <a:rPr lang="en-US" sz="1900" dirty="0"/>
              <a:t>Vote Early By Mail </a:t>
            </a:r>
            <a:r>
              <a:rPr lang="en-US" sz="1900" i="1" dirty="0"/>
              <a:t>(if you aren’t registered, they send you a registration form too)</a:t>
            </a:r>
          </a:p>
          <a:p>
            <a:pPr marL="800100" lvl="2" indent="-342900">
              <a:buAutoNum type="alphaLcPeriod"/>
            </a:pPr>
            <a:r>
              <a:rPr lang="en-US" sz="1900" dirty="0"/>
              <a:t>Request an absentee ballot for just 2024 election(s)</a:t>
            </a:r>
            <a:br>
              <a:rPr lang="en-US" sz="1900" dirty="0"/>
            </a:b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https://www.sos.state.mn.us/elections-voting/other-ways-to-vote/vote-early-by-mail/</a:t>
            </a:r>
            <a:r>
              <a:rPr lang="en-US" sz="1900" dirty="0">
                <a:solidFill>
                  <a:srgbClr val="FFFF00"/>
                </a:solidFill>
              </a:rPr>
              <a:t>) </a:t>
            </a:r>
            <a:br>
              <a:rPr lang="en-US" sz="1900" dirty="0">
                <a:solidFill>
                  <a:srgbClr val="FFFF00"/>
                </a:solidFill>
              </a:rPr>
            </a:br>
            <a:r>
              <a:rPr lang="en-US" sz="1900" b="1" dirty="0"/>
              <a:t>OR</a:t>
            </a:r>
          </a:p>
          <a:p>
            <a:pPr marL="800100" lvl="2" indent="-342900">
              <a:buAutoNum type="alphaLcPeriod"/>
            </a:pPr>
            <a:r>
              <a:rPr lang="en-US" sz="1900" dirty="0"/>
              <a:t>Join the NEW permanent absentee voter list (use the Voter Registration Form; checkbox)</a:t>
            </a:r>
            <a:br>
              <a:rPr lang="en-US" sz="1900" dirty="0"/>
            </a:b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https://www.sos.state.mn.us/elections-voting/register-to-vote/</a:t>
            </a:r>
            <a:r>
              <a:rPr lang="en-US" sz="1900" dirty="0">
                <a:solidFill>
                  <a:srgbClr val="FFFF00"/>
                </a:solidFill>
              </a:rPr>
              <a:t>) </a:t>
            </a:r>
          </a:p>
          <a:p>
            <a:pPr lvl="1"/>
            <a:endParaRPr lang="en-US" sz="1900" dirty="0"/>
          </a:p>
          <a:p>
            <a:pPr marL="0" lvl="1"/>
            <a:r>
              <a:rPr lang="en-US" sz="1900" dirty="0"/>
              <a:t>3.   Vote Early In Person</a:t>
            </a:r>
          </a:p>
          <a:p>
            <a:pPr marL="800100" lvl="2" indent="-342900">
              <a:buAutoNum type="alphaLcPeriod"/>
            </a:pPr>
            <a:r>
              <a:rPr lang="en-US" sz="1900" dirty="0"/>
              <a:t>Every county has at least one early voting location, so check when and when:</a:t>
            </a:r>
            <a:br>
              <a:rPr lang="en-US" sz="1900" dirty="0"/>
            </a:br>
            <a:r>
              <a:rPr lang="en-US" sz="1900" dirty="0">
                <a:solidFill>
                  <a:srgbClr val="FFFF00"/>
                </a:solidFill>
              </a:rPr>
              <a:t>(</a:t>
            </a:r>
            <a:r>
              <a:rPr lang="en-US" sz="19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https://www.sos.state.mn.us/elections-voting/other-ways-to-vote/vote-early-in-person/</a:t>
            </a:r>
            <a:r>
              <a:rPr lang="en-US" sz="1900" dirty="0">
                <a:solidFill>
                  <a:srgbClr val="FFFF00"/>
                </a:solidFill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2343503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722530" y="107316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VOTING IS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7CE41-DB98-13FF-18E8-39B9B292651D}"/>
              </a:ext>
            </a:extLst>
          </p:cNvPr>
          <p:cNvSpPr txBox="1"/>
          <p:nvPr/>
        </p:nvSpPr>
        <p:spPr>
          <a:xfrm>
            <a:off x="89504" y="1307645"/>
            <a:ext cx="11223172" cy="676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you don’t vote, someone else has your say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Politicians listen to those who vote.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Call, write, &amp; visit your elected representatives (all levels)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 others to register, research, and vote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others to register, research, and vote!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them, answer questions, share resources, register…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3200" b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-time voters? (SHARE/SHOW/TAKE)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82263" y="229479"/>
            <a:ext cx="951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RESPOND…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B022F-6574-75A1-FC4E-C06056F48B4B}"/>
              </a:ext>
            </a:extLst>
          </p:cNvPr>
          <p:cNvSpPr txBox="1"/>
          <p:nvPr/>
        </p:nvSpPr>
        <p:spPr>
          <a:xfrm>
            <a:off x="135466" y="1556808"/>
            <a:ext cx="1198519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“No one asked me to.”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One of the top reported reasons by young people for NOT voting is that no one asked them to.</a:t>
            </a:r>
          </a:p>
          <a:p>
            <a:pPr lvl="1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“One vote doesn’t matter.” (“My vote doesn’t count.”)</a:t>
            </a:r>
          </a:p>
          <a:p>
            <a:pPr marL="800100" lvl="1" indent="-342900">
              <a:buAutoNum type="alphaLcPeriod"/>
            </a:pPr>
            <a:r>
              <a:rPr lang="en-US" sz="2800" dirty="0"/>
              <a:t>Your vote is your voice</a:t>
            </a:r>
          </a:p>
          <a:p>
            <a:pPr marL="800100" lvl="1" indent="-342900">
              <a:buAutoNum type="alphaLcPeriod"/>
            </a:pPr>
            <a:r>
              <a:rPr lang="en-US" sz="2800" dirty="0"/>
              <a:t>Every large group is made up of individuals; what if </a:t>
            </a:r>
            <a:r>
              <a:rPr lang="en-US" sz="2800" i="1" dirty="0"/>
              <a:t>everyone</a:t>
            </a:r>
            <a:r>
              <a:rPr lang="en-US" sz="2800" dirty="0"/>
              <a:t> stayed away?</a:t>
            </a:r>
          </a:p>
          <a:p>
            <a:pPr marL="800100" lvl="1" indent="-342900">
              <a:buAutoNum type="alphaLcPeriod"/>
            </a:pPr>
            <a:r>
              <a:rPr lang="en-US" sz="2800" dirty="0"/>
              <a:t>BIG elections, sure, but </a:t>
            </a:r>
            <a:r>
              <a:rPr lang="en-US" sz="2800" u="sng" dirty="0"/>
              <a:t>in Minnesota since AT LEAST 2015, every year had an election that tied or was won by one vote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marL="0"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74052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2440" y="1216617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College and University Voter Outreach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rowd of people&#10;&#10;Description automatically generated">
            <a:extLst>
              <a:ext uri="{FF2B5EF4-FFF2-40B4-BE49-F238E27FC236}">
                <a16:creationId xmlns:a16="http://schemas.microsoft.com/office/drawing/2014/main" id="{5863A004-C6EF-E634-6EAE-7CDDF85F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30" y="4805"/>
            <a:ext cx="9089403" cy="71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94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82263" y="229479"/>
            <a:ext cx="951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RESPOND…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B022F-6574-75A1-FC4E-C06056F48B4B}"/>
              </a:ext>
            </a:extLst>
          </p:cNvPr>
          <p:cNvSpPr txBox="1"/>
          <p:nvPr/>
        </p:nvSpPr>
        <p:spPr>
          <a:xfrm>
            <a:off x="135466" y="1556808"/>
            <a:ext cx="1205653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3.  “There is too much on the ballot!”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Vote what you know and care about.  (National?  Local?  School board?)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Voting less than 100% doesn’t spoil your ballot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No one will know!  (Secret ballot)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The Hope:  Someday learn and vote the whole ballot.  For now, don’t worry.</a:t>
            </a:r>
          </a:p>
          <a:p>
            <a:pPr lvl="1"/>
            <a:endParaRPr lang="en-US" sz="2800" dirty="0"/>
          </a:p>
          <a:p>
            <a:pPr marL="0" lvl="1"/>
            <a:r>
              <a:rPr lang="en-US" sz="2800" dirty="0"/>
              <a:t>4.   “I’m not into politics”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Politics are into you!  Laws affect you, your life, your family and community.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Ignore parties.  Vote ISSUES.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DISCUSS: Look for common ground. Ask about why/motivations rather than focus on difference.</a:t>
            </a:r>
          </a:p>
          <a:p>
            <a:pPr marL="457200"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6577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82263" y="229479"/>
            <a:ext cx="951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RESPOND…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27CB7-D0A0-B37E-7C46-44BB63F1EC3C}"/>
              </a:ext>
            </a:extLst>
          </p:cNvPr>
          <p:cNvSpPr txBox="1"/>
          <p:nvPr/>
        </p:nvSpPr>
        <p:spPr>
          <a:xfrm>
            <a:off x="135467" y="1556808"/>
            <a:ext cx="11760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 “I’m not voting as a protest against the system.”</a:t>
            </a:r>
          </a:p>
          <a:p>
            <a:pPr lvl="1"/>
            <a:r>
              <a:rPr lang="en-US" sz="2800" dirty="0"/>
              <a:t>a.   Silence makes no statement.  When you don’t speak, others still will.</a:t>
            </a:r>
          </a:p>
          <a:p>
            <a:pPr lvl="1"/>
            <a:r>
              <a:rPr lang="en-US" sz="2800" dirty="0"/>
              <a:t>b. “Failure to vote is not an act of protest, it’s an act of surrender.”</a:t>
            </a:r>
          </a:p>
          <a:p>
            <a:pPr marL="457200" lvl="2"/>
            <a:endParaRPr lang="en-US" sz="1900" dirty="0"/>
          </a:p>
          <a:p>
            <a:pPr marL="0" lvl="1"/>
            <a:r>
              <a:rPr lang="en-US" sz="2800" dirty="0"/>
              <a:t>6.   “I don’t like any of the candidates.”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BE A PRIMARY VOTER.  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Support underdog candidates who are awesome.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Encourage people you know and like to run.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When the menu doesn’t have items you love: ordering nothing leaves you hungry.  </a:t>
            </a:r>
            <a:r>
              <a:rPr lang="en-US" sz="2800" i="1" dirty="0"/>
              <a:t>Sometimes it’s about better, not great (or good).</a:t>
            </a:r>
          </a:p>
          <a:p>
            <a:pPr marL="457200"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5746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82263" y="229479"/>
            <a:ext cx="951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RESPOND…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27CB7-D0A0-B37E-7C46-44BB63F1EC3C}"/>
              </a:ext>
            </a:extLst>
          </p:cNvPr>
          <p:cNvSpPr txBox="1"/>
          <p:nvPr/>
        </p:nvSpPr>
        <p:spPr>
          <a:xfrm>
            <a:off x="135467" y="1556808"/>
            <a:ext cx="1176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/>
          </a:p>
          <a:p>
            <a:pPr marL="0" lvl="1"/>
            <a:r>
              <a:rPr lang="en-US" sz="2800" dirty="0"/>
              <a:t>7.   “I don’t want to look stupid.”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Paraphrase of the other major reason reported by young people.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“I’ll vote when I understand it.”  When and how will that happen???</a:t>
            </a:r>
          </a:p>
          <a:p>
            <a:pPr marL="800100" lvl="2" indent="-342900">
              <a:buAutoNum type="alphaLcPeriod"/>
            </a:pPr>
            <a:r>
              <a:rPr lang="en-US" sz="2800" dirty="0"/>
              <a:t>Voter EDUCATION raises rate of eligible voters who actually vote. (CIRCLE) Students Voting.  NVRD in MN HS.</a:t>
            </a:r>
          </a:p>
          <a:p>
            <a:pPr marL="457200" lvl="2"/>
            <a:endParaRPr lang="en-US" sz="2800" dirty="0"/>
          </a:p>
          <a:p>
            <a:pPr marL="457200" lvl="2"/>
            <a:endParaRPr lang="en-US" sz="1900" dirty="0"/>
          </a:p>
          <a:p>
            <a:pPr marL="457200"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2046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93DEB1-2F63-115A-C925-D1DD7D1B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38" y="6182058"/>
            <a:ext cx="765483" cy="53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82263" y="229479"/>
            <a:ext cx="9513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 the experience, reduce the anxiety: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7D509-F5BB-3B1F-1920-C725BFA5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12" y="2537803"/>
            <a:ext cx="2388655" cy="4177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8B6BD6-276E-E97E-FCA0-3E4D1CB0E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15" y="2537803"/>
            <a:ext cx="3268458" cy="4177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88CEA-0C8C-C5C8-4020-EF3ADFDBC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321" y="2592371"/>
            <a:ext cx="5453545" cy="40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93DEB1-2F63-115A-C925-D1DD7D1B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38" y="6182058"/>
            <a:ext cx="765483" cy="533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88CEA-0C8C-C5C8-4020-EF3ADFDB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3" y="163770"/>
            <a:ext cx="8774547" cy="6587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1CAC12-E6E1-CB92-2047-B7126189D378}"/>
              </a:ext>
            </a:extLst>
          </p:cNvPr>
          <p:cNvSpPr txBox="1"/>
          <p:nvPr/>
        </p:nvSpPr>
        <p:spPr>
          <a:xfrm>
            <a:off x="8940804" y="1764145"/>
            <a:ext cx="31865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900" dirty="0"/>
              <a:t>A nice person will say “Hello!” and make sure you are in the right place.</a:t>
            </a:r>
          </a:p>
          <a:p>
            <a:pPr marL="342900" indent="-342900">
              <a:buAutoNum type="arabicParenR"/>
            </a:pPr>
            <a:r>
              <a:rPr lang="en-US" sz="1900" dirty="0"/>
              <a:t>A nice person will ask your name and address, and check you in, have you sign that it’s you, and give you a receipt.</a:t>
            </a:r>
          </a:p>
          <a:p>
            <a:pPr marL="342900" indent="-342900">
              <a:buAutoNum type="arabicParenR"/>
            </a:pPr>
            <a:r>
              <a:rPr lang="en-US" sz="1900" dirty="0"/>
              <a:t>A nice person will trade you the receipt for a ballot and answer any questions about it.</a:t>
            </a:r>
          </a:p>
          <a:p>
            <a:pPr marL="342900" indent="-342900">
              <a:buAutoNum type="arabicParenR"/>
            </a:pPr>
            <a:r>
              <a:rPr lang="en-US" sz="1900" dirty="0"/>
              <a:t>You vote in privacy.</a:t>
            </a:r>
          </a:p>
          <a:p>
            <a:pPr marL="342900" indent="-342900">
              <a:buAutoNum type="arabicParenR"/>
            </a:pPr>
            <a:r>
              <a:rPr lang="en-US" sz="1900" dirty="0"/>
              <a:t>You place you ballot in the tabulator and get a sticker!</a:t>
            </a:r>
          </a:p>
        </p:txBody>
      </p:sp>
    </p:spTree>
    <p:extLst>
      <p:ext uri="{BB962C8B-B14F-4D97-AF65-F5344CB8AC3E}">
        <p14:creationId xmlns:p14="http://schemas.microsoft.com/office/powerpoint/2010/main" val="243619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-241300" y="0"/>
            <a:ext cx="97037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ABSENTEE VOTING:</a:t>
            </a:r>
            <a:b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the Directions!  Witness!</a:t>
            </a:r>
            <a:endParaRPr lang="en-US" sz="7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close-up of a ballot envelope&#10;&#10;Description automatically generated">
            <a:extLst>
              <a:ext uri="{FF2B5EF4-FFF2-40B4-BE49-F238E27FC236}">
                <a16:creationId xmlns:a16="http://schemas.microsoft.com/office/drawing/2014/main" id="{9C84CB5A-313D-3B8E-85E4-ABA021AD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934" y="1850592"/>
            <a:ext cx="5241127" cy="3925795"/>
          </a:xfrm>
          <a:prstGeom prst="rect">
            <a:avLst/>
          </a:prstGeom>
        </p:spPr>
      </p:pic>
      <p:pic>
        <p:nvPicPr>
          <p:cNvPr id="4" name="Picture 3" descr="A close-up of a ballot envelope">
            <a:extLst>
              <a:ext uri="{FF2B5EF4-FFF2-40B4-BE49-F238E27FC236}">
                <a16:creationId xmlns:a16="http://schemas.microsoft.com/office/drawing/2014/main" id="{7EB4463F-AF30-4355-10AD-15A16FC3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0158">
            <a:off x="168364" y="3861039"/>
            <a:ext cx="6362666" cy="282873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3F8E37-9A8C-186D-2D33-EBD6F3788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82798"/>
              </p:ext>
            </p:extLst>
          </p:nvPr>
        </p:nvGraphicFramePr>
        <p:xfrm>
          <a:off x="8432800" y="1992567"/>
          <a:ext cx="3759199" cy="486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57" imgH="7543568" progId="Acrobat.Document.DC">
                  <p:embed/>
                </p:oleObj>
              </mc:Choice>
              <mc:Fallback>
                <p:oleObj name="Acrobat Document" r:id="rId4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2800" y="1992567"/>
                        <a:ext cx="3759199" cy="486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5A26A1-DD2A-FA8A-F416-C03D932EE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52230"/>
              </p:ext>
            </p:extLst>
          </p:nvPr>
        </p:nvGraphicFramePr>
        <p:xfrm>
          <a:off x="4697479" y="4017818"/>
          <a:ext cx="3690278" cy="285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7543540" imgH="5829184" progId="Acrobat.Document.DC">
                  <p:embed/>
                </p:oleObj>
              </mc:Choice>
              <mc:Fallback>
                <p:oleObj name="Acrobat Document" r:id="rId6" imgW="7543540" imgH="58291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7479" y="4017818"/>
                        <a:ext cx="3690278" cy="285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08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90730" y="103447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24956-040F-BED7-1D55-91CA0796EA8E}"/>
              </a:ext>
            </a:extLst>
          </p:cNvPr>
          <p:cNvSpPr txBox="1"/>
          <p:nvPr/>
        </p:nvSpPr>
        <p:spPr>
          <a:xfrm>
            <a:off x="1016000" y="2006600"/>
            <a:ext cx="5080000" cy="14465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Materials and tools in 11 languages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FAAE1-29B1-B40C-3CC7-DA2D0E7E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75" y="1312243"/>
            <a:ext cx="3105583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90730" y="103447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24956-040F-BED7-1D55-91CA0796EA8E}"/>
              </a:ext>
            </a:extLst>
          </p:cNvPr>
          <p:cNvSpPr txBox="1"/>
          <p:nvPr/>
        </p:nvSpPr>
        <p:spPr>
          <a:xfrm>
            <a:off x="1016000" y="2006600"/>
            <a:ext cx="5080000" cy="212365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Voting with a criminal record:</a:t>
            </a:r>
          </a:p>
          <a:p>
            <a:pPr algn="ctr"/>
            <a:r>
              <a:rPr lang="en-US" sz="4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5961A-E1BA-B258-A9CD-FBE8258B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76" y="1303776"/>
            <a:ext cx="3392278" cy="48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92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90730" y="103447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24956-040F-BED7-1D55-91CA0796EA8E}"/>
              </a:ext>
            </a:extLst>
          </p:cNvPr>
          <p:cNvSpPr txBox="1"/>
          <p:nvPr/>
        </p:nvSpPr>
        <p:spPr>
          <a:xfrm>
            <a:off x="1016000" y="1683328"/>
            <a:ext cx="5080000" cy="14465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Your rights are in Minnesota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0CFBC-2218-A059-5882-2439EB39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1" y="1802539"/>
            <a:ext cx="3466956" cy="4823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AAB09-E644-5331-BA12-C9F0B4A5D5E1}"/>
              </a:ext>
            </a:extLst>
          </p:cNvPr>
          <p:cNvSpPr txBox="1"/>
          <p:nvPr/>
        </p:nvSpPr>
        <p:spPr>
          <a:xfrm>
            <a:off x="319953" y="3509430"/>
            <a:ext cx="7707961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 TIME OFF WORK TO VOTE        REGISTER ON ELECTION DAY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 IN ORALLY  		    ASK FOR HELP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BRING CHILDREN TO THE POLLS     VOTE IF UNDER GUARDIANSHIP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VOTE WITHOUT INFLUENCE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G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 REPLACEMENT BALLOT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FILE A COMPLAINT                                  BRING A SAMPLE BALLOT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BRING THE VOTER’S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195042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344424" y="1166842"/>
            <a:ext cx="9967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ELECTIONS:</a:t>
            </a:r>
            <a:br>
              <a:rPr lang="en-US" sz="9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Who, When, How</a:t>
            </a:r>
          </a:p>
        </p:txBody>
      </p:sp>
    </p:spTree>
    <p:extLst>
      <p:ext uri="{BB962C8B-B14F-4D97-AF65-F5344CB8AC3E}">
        <p14:creationId xmlns:p14="http://schemas.microsoft.com/office/powerpoint/2010/main" val="282266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290730" y="103447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YOU KNOW?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24956-040F-BED7-1D55-91CA0796EA8E}"/>
              </a:ext>
            </a:extLst>
          </p:cNvPr>
          <p:cNvSpPr txBox="1"/>
          <p:nvPr/>
        </p:nvSpPr>
        <p:spPr>
          <a:xfrm>
            <a:off x="1016000" y="2006600"/>
            <a:ext cx="5080000" cy="212365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You can vote from your car               (Curbside Voting)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A880-6DA8-A8FC-EC28-6F340CD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04" y="1303776"/>
            <a:ext cx="3274823" cy="49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9EEAA1A-6F8C-83A5-C5AF-7429A919D71C}"/>
              </a:ext>
            </a:extLst>
          </p:cNvPr>
          <p:cNvSpPr txBox="1">
            <a:spLocks/>
          </p:cNvSpPr>
          <p:nvPr/>
        </p:nvSpPr>
        <p:spPr>
          <a:xfrm>
            <a:off x="-334579" y="242639"/>
            <a:ext cx="11226800" cy="3186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84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QUESTIONS?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Michael Wall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r>
              <a:rPr lang="en-US" sz="240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0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651-201-6892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3800" dirty="0"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4714" y="135791"/>
            <a:ext cx="12077286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Who can vote? A registered Minnesotan.     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Well then, who can register?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U.S. citizen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Pre-register at 16; automatically registered at 18.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i="1" dirty="0"/>
              <a:t>(One can vote if 18 on Election Day.)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Resident of Minnesota for at least 20 days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 Not </a:t>
            </a:r>
            <a:r>
              <a:rPr lang="en-US" sz="4000" b="1" dirty="0"/>
              <a:t>currently </a:t>
            </a:r>
            <a:r>
              <a:rPr lang="en-US" sz="4000" dirty="0"/>
              <a:t>incarcerated for a felony conviction. </a:t>
            </a:r>
            <a:endParaRPr lang="en-US" sz="1050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  Voters under guardianship </a:t>
            </a:r>
            <a:r>
              <a:rPr lang="en-US" sz="4000" b="1" dirty="0"/>
              <a:t>can</a:t>
            </a:r>
            <a:r>
              <a:rPr lang="en-US" sz="4000" dirty="0"/>
              <a:t> vote unless a judge  </a:t>
            </a:r>
            <a:br>
              <a:rPr lang="en-US" sz="4000" dirty="0"/>
            </a:br>
            <a:r>
              <a:rPr lang="en-US" sz="4000" dirty="0"/>
              <a:t>   specifically revoked their right to vote.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8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ECC7-7F86-F105-9FA3-C20B503B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123716" cy="1325563"/>
          </a:xfrm>
        </p:spPr>
        <p:txBody>
          <a:bodyPr/>
          <a:lstStyle/>
          <a:p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to update an </a:t>
            </a:r>
            <a:r>
              <a:rPr lang="en-US" sz="4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existing</a:t>
            </a: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registration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3DD1-5440-5DA7-7600-16AE346C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784804"/>
            <a:ext cx="10910207" cy="4351338"/>
          </a:xfrm>
        </p:spPr>
        <p:txBody>
          <a:bodyPr/>
          <a:lstStyle/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of address (even a change in apartments)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 of name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not voted for four years in a row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Released from felony incarceration</a:t>
            </a:r>
          </a:p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Court restored right to vote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join the Permanent Absentee Voter List (NEW!)</a:t>
            </a:r>
          </a:p>
        </p:txBody>
      </p:sp>
    </p:spTree>
    <p:extLst>
      <p:ext uri="{BB962C8B-B14F-4D97-AF65-F5344CB8AC3E}">
        <p14:creationId xmlns:p14="http://schemas.microsoft.com/office/powerpoint/2010/main" val="177778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4714" y="201106"/>
            <a:ext cx="1207728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		</a:t>
            </a:r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Register to Vote</a:t>
            </a:r>
          </a:p>
          <a:p>
            <a:pPr algn="l">
              <a:lnSpc>
                <a:spcPct val="100000"/>
              </a:lnSpc>
            </a:pPr>
            <a:r>
              <a:rPr lang="en-US" sz="3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(proving who you are and where you live)</a:t>
            </a:r>
          </a:p>
          <a:p>
            <a:pPr algn="l">
              <a:lnSpc>
                <a:spcPct val="100000"/>
              </a:lnSpc>
            </a:pPr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at MNVotes.org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form </a:t>
            </a:r>
            <a:r>
              <a:rPr lang="en-US" sz="3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3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 available in Amharic, Chinese, English Large Print, Hmong, Karen, Khmer, Lao, Oromo, Somali, Spanish, Russian and Vietnamese.   Braille requests: 877-600-8683)</a:t>
            </a:r>
          </a:p>
          <a:p>
            <a:pPr algn="ctr"/>
            <a:endParaRPr lang="en-US" sz="8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4714" y="201106"/>
            <a:ext cx="1207728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		</a:t>
            </a:r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Registration Deadlines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≥3 weeks before Election Day </a:t>
            </a:r>
            <a:b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 on the voter roster on Election Day.</a:t>
            </a:r>
            <a:b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when you vote</a:t>
            </a: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Early/absentee 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(reg. form automatically added)</a:t>
            </a:r>
            <a:endParaRPr lang="en-US" sz="4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Election Day</a:t>
            </a:r>
          </a:p>
          <a:p>
            <a:pPr algn="ctr"/>
            <a:endParaRPr lang="en-US" sz="8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00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-350981" y="6171087"/>
            <a:ext cx="1207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		PAPER							FORM</a:t>
            </a:r>
            <a:endParaRPr lang="en-US" sz="5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7CEFA-800C-5BC8-57AE-88DABAC6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239" y="92363"/>
            <a:ext cx="4859633" cy="62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8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4714" y="201106"/>
            <a:ext cx="12077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Online Registration Tips 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823A4F-49AA-37B9-30FF-F9004AC2F0C8}"/>
              </a:ext>
            </a:extLst>
          </p:cNvPr>
          <p:cNvSpPr txBox="1">
            <a:spLocks/>
          </p:cNvSpPr>
          <p:nvPr/>
        </p:nvSpPr>
        <p:spPr>
          <a:xfrm>
            <a:off x="223158" y="1789890"/>
            <a:ext cx="5780545" cy="448367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Need: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-Your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address 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-Your Minnesota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driver’s license, permit, MN state or tribal ID card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</a:t>
            </a:r>
          </a:p>
          <a:p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own any of these three?</a:t>
            </a:r>
            <a:b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may use the last four digits of your Social Security number. </a:t>
            </a:r>
          </a:p>
          <a:p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own ANY of the four? 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Form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C6A1F0-F8F9-59EC-3F97-0E9C4FC379B4}"/>
              </a:ext>
            </a:extLst>
          </p:cNvPr>
          <p:cNvSpPr txBox="1">
            <a:spLocks/>
          </p:cNvSpPr>
          <p:nvPr/>
        </p:nvSpPr>
        <p:spPr>
          <a:xfrm>
            <a:off x="6540500" y="1789889"/>
            <a:ext cx="5486400" cy="448367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be asked for</a:t>
            </a:r>
            <a:r>
              <a:rPr lang="en-US" b="1" cap="al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2000" b="1" cap="al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 (Phone is optional)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Name, Birthdate, DL license or MN ID number </a:t>
            </a:r>
            <a:r>
              <a:rPr lang="en-US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(who you are)</a:t>
            </a:r>
            <a:endParaRPr lang="en-US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 address </a:t>
            </a:r>
            <a:r>
              <a:rPr lang="en-US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(where you live)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oath 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(that all information is true)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Props1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10455</TotalTime>
  <Words>1407</Words>
  <Application>Microsoft Office PowerPoint</Application>
  <PresentationFormat>Widescreen</PresentationFormat>
  <Paragraphs>154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Arial</vt:lpstr>
      <vt:lpstr>Arial Black</vt:lpstr>
      <vt:lpstr>Calibri</vt:lpstr>
      <vt:lpstr>Calibri Light</vt:lpstr>
      <vt:lpstr>Lato</vt:lpstr>
      <vt:lpstr>Lato ExtraBold</vt:lpstr>
      <vt:lpstr>Wingdings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When to update an existing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71</cp:revision>
  <cp:lastPrinted>2024-04-03T22:28:26Z</cp:lastPrinted>
  <dcterms:created xsi:type="dcterms:W3CDTF">2024-04-03T16:43:50Z</dcterms:created>
  <dcterms:modified xsi:type="dcterms:W3CDTF">2024-08-16T22:17:09Z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